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61"/>
  </p:notesMasterIdLst>
  <p:handoutMasterIdLst>
    <p:handoutMasterId r:id="rId62"/>
  </p:handoutMasterIdLst>
  <p:sldIdLst>
    <p:sldId id="993" r:id="rId5"/>
    <p:sldId id="256" r:id="rId6"/>
    <p:sldId id="8371" r:id="rId7"/>
    <p:sldId id="8383" r:id="rId8"/>
    <p:sldId id="8408" r:id="rId9"/>
    <p:sldId id="1014" r:id="rId10"/>
    <p:sldId id="8400" r:id="rId11"/>
    <p:sldId id="8145" r:id="rId12"/>
    <p:sldId id="8137" r:id="rId13"/>
    <p:sldId id="996" r:id="rId14"/>
    <p:sldId id="8373" r:id="rId15"/>
    <p:sldId id="8401" r:id="rId16"/>
    <p:sldId id="8414" r:id="rId17"/>
    <p:sldId id="8385" r:id="rId18"/>
    <p:sldId id="1007" r:id="rId19"/>
    <p:sldId id="8415" r:id="rId20"/>
    <p:sldId id="8276" r:id="rId21"/>
    <p:sldId id="8361" r:id="rId22"/>
    <p:sldId id="8362" r:id="rId23"/>
    <p:sldId id="8278" r:id="rId24"/>
    <p:sldId id="8391" r:id="rId25"/>
    <p:sldId id="8412" r:id="rId26"/>
    <p:sldId id="8416" r:id="rId27"/>
    <p:sldId id="8417" r:id="rId28"/>
    <p:sldId id="8384" r:id="rId29"/>
    <p:sldId id="8083" r:id="rId30"/>
    <p:sldId id="8116" r:id="rId31"/>
    <p:sldId id="8418" r:id="rId32"/>
    <p:sldId id="7978" r:id="rId33"/>
    <p:sldId id="7979" r:id="rId34"/>
    <p:sldId id="8403" r:id="rId35"/>
    <p:sldId id="8390" r:id="rId36"/>
    <p:sldId id="8397" r:id="rId37"/>
    <p:sldId id="8392" r:id="rId38"/>
    <p:sldId id="8393" r:id="rId39"/>
    <p:sldId id="8398" r:id="rId40"/>
    <p:sldId id="8399" r:id="rId41"/>
    <p:sldId id="8382" r:id="rId42"/>
    <p:sldId id="8402" r:id="rId43"/>
    <p:sldId id="8394" r:id="rId44"/>
    <p:sldId id="8375" r:id="rId45"/>
    <p:sldId id="8395" r:id="rId46"/>
    <p:sldId id="8377" r:id="rId47"/>
    <p:sldId id="8396" r:id="rId48"/>
    <p:sldId id="8378" r:id="rId49"/>
    <p:sldId id="8376" r:id="rId50"/>
    <p:sldId id="8409" r:id="rId51"/>
    <p:sldId id="8410" r:id="rId52"/>
    <p:sldId id="8411" r:id="rId53"/>
    <p:sldId id="8404" r:id="rId54"/>
    <p:sldId id="8405" r:id="rId55"/>
    <p:sldId id="8262" r:id="rId56"/>
    <p:sldId id="8413" r:id="rId57"/>
    <p:sldId id="8389" r:id="rId58"/>
    <p:sldId id="7964" r:id="rId59"/>
    <p:sldId id="8326" r:id="rId60"/>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1" userDrawn="1">
          <p15:clr>
            <a:srgbClr val="A4A3A4"/>
          </p15:clr>
        </p15:guide>
        <p15:guide id="2" orient="horz" pos="1960" userDrawn="1">
          <p15:clr>
            <a:srgbClr val="A4A3A4"/>
          </p15:clr>
        </p15:guide>
        <p15:guide id="3" pos="3243" userDrawn="1">
          <p15:clr>
            <a:srgbClr val="A4A3A4"/>
          </p15:clr>
        </p15:guide>
        <p15:guide id="4" orient="horz" pos="1212" userDrawn="1">
          <p15:clr>
            <a:srgbClr val="A4A3A4"/>
          </p15:clr>
        </p15:guide>
        <p15:guide id="5" pos="324" userDrawn="1">
          <p15:clr>
            <a:srgbClr val="A4A3A4"/>
          </p15:clr>
        </p15:guide>
        <p15:guide id="6" pos="1054" userDrawn="1">
          <p15:clr>
            <a:srgbClr val="A4A3A4"/>
          </p15:clr>
        </p15:guide>
        <p15:guide id="7" pos="264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38B145-E032-5F0E-66A8-2279AE7A843B}" name="Steffen Schrodt" initials="SS" userId="S::steffen.schrodt@kezo.ch::d2dcf63d-69c1-478a-995f-e7418b4943a1" providerId="AD"/>
  <p188:author id="{9FF83EF7-38BF-2B62-B0BC-9C7EF74C0666}" name="Urs Dubs" initials="UD" userId="S::urs.dubs@kezo.ch::97623a89-f0d8-458d-89c0-b3e157c04e07" providerId="AD"/>
  <p188:author id="{78B935FC-E4A4-FE55-4DD8-5BA58330CFCE}" name="Fabian Di Lorenzo" initials="FD" userId="S::fabian.dilorenzo@kezo.ch::e44c1cfe-5250-48bc-85c8-5eb66fcf63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BAD"/>
    <a:srgbClr val="BED5DD"/>
    <a:srgbClr val="575656"/>
    <a:srgbClr val="9DC2A6"/>
    <a:srgbClr val="192E5B"/>
    <a:srgbClr val="F2E7C9"/>
    <a:srgbClr val="FF0000"/>
    <a:srgbClr val="0A823D"/>
    <a:srgbClr val="D86DCD"/>
    <a:srgbClr val="EEC0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8" autoAdjust="0"/>
    <p:restoredTop sz="95748" autoAdjust="0"/>
  </p:normalViewPr>
  <p:slideViewPr>
    <p:cSldViewPr snapToGrid="0">
      <p:cViewPr varScale="1">
        <p:scale>
          <a:sx n="134" d="100"/>
          <a:sy n="134" d="100"/>
        </p:scale>
        <p:origin x="872" y="176"/>
      </p:cViewPr>
      <p:guideLst>
        <p:guide pos="431"/>
        <p:guide orient="horz" pos="1960"/>
        <p:guide pos="3243"/>
        <p:guide orient="horz" pos="1212"/>
        <p:guide pos="324"/>
        <p:guide pos="1054"/>
        <p:guide pos="2641"/>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25" d="100"/>
        <a:sy n="125" d="100"/>
      </p:scale>
      <p:origin x="0" y="0"/>
    </p:cViewPr>
  </p:sorterViewPr>
  <p:notesViewPr>
    <p:cSldViewPr snapToGrid="0">
      <p:cViewPr>
        <p:scale>
          <a:sx n="1" d="2"/>
          <a:sy n="1" d="2"/>
        </p:scale>
        <p:origin x="4560" y="8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DEBAE24-752A-4AA0-884F-6DD159DC6D7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CBC7D784-AA6B-41D6-A719-388E1D5B1036}"/>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0B2A5EA-B6EF-420E-87FD-842C056B6781}" type="datetimeFigureOut">
              <a:rPr lang="de-CH" smtClean="0"/>
              <a:t>07.05.26</a:t>
            </a:fld>
            <a:endParaRPr lang="de-CH"/>
          </a:p>
        </p:txBody>
      </p:sp>
      <p:sp>
        <p:nvSpPr>
          <p:cNvPr id="4" name="Fußzeilenplatzhalter 3">
            <a:extLst>
              <a:ext uri="{FF2B5EF4-FFF2-40B4-BE49-F238E27FC236}">
                <a16:creationId xmlns:a16="http://schemas.microsoft.com/office/drawing/2014/main" id="{75F0FEA4-7C33-4AA5-99E0-BC235C3623C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3BAB291A-44DD-4CCF-8CBE-46114B9BF3B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5C2C7AE-FA2D-4E09-8A9C-211A30276416}" type="slidenum">
              <a:rPr lang="de-CH" smtClean="0"/>
              <a:t>‹Nr.›</a:t>
            </a:fld>
            <a:endParaRPr lang="de-CH"/>
          </a:p>
        </p:txBody>
      </p:sp>
    </p:spTree>
    <p:extLst>
      <p:ext uri="{BB962C8B-B14F-4D97-AF65-F5344CB8AC3E}">
        <p14:creationId xmlns:p14="http://schemas.microsoft.com/office/powerpoint/2010/main" val="12002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F88CDC5-D7E7-E444-BE9C-8F058348FE47}" type="datetimeFigureOut">
              <a:rPr lang="de-DE" smtClean="0"/>
              <a:t>07.05.26</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6BD83D6-E552-5241-B2CF-440750A77DFA}" type="slidenum">
              <a:rPr lang="de-DE" smtClean="0"/>
              <a:t>‹Nr.›</a:t>
            </a:fld>
            <a:endParaRPr lang="de-DE"/>
          </a:p>
        </p:txBody>
      </p:sp>
    </p:spTree>
    <p:extLst>
      <p:ext uri="{BB962C8B-B14F-4D97-AF65-F5344CB8AC3E}">
        <p14:creationId xmlns:p14="http://schemas.microsoft.com/office/powerpoint/2010/main" val="242729486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16BD83D6-E552-5241-B2CF-440750A77DFA}" type="slidenum">
              <a:rPr lang="de-DE" smtClean="0"/>
              <a:t>1</a:t>
            </a:fld>
            <a:endParaRPr lang="de-DE"/>
          </a:p>
        </p:txBody>
      </p:sp>
    </p:spTree>
    <p:extLst>
      <p:ext uri="{BB962C8B-B14F-4D97-AF65-F5344CB8AC3E}">
        <p14:creationId xmlns:p14="http://schemas.microsoft.com/office/powerpoint/2010/main" val="994308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Hier der Vergleich zwischen der KEZO heute und 2028</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r>
              <a:rPr lang="de-CH" dirty="0"/>
              <a:t>Hervorzuheben ist die</a:t>
            </a:r>
          </a:p>
          <a:p>
            <a:pPr marL="514350" lvl="1" indent="-171450">
              <a:buFont typeface="Arial" panose="020B0604020202020204" pitchFamily="34" charset="0"/>
              <a:buChar char="•"/>
            </a:pPr>
            <a:r>
              <a:rPr lang="de-CH" dirty="0"/>
              <a:t>Anzahl der Ofenlinien</a:t>
            </a:r>
          </a:p>
          <a:p>
            <a:pPr marL="514350" lvl="1" indent="-171450">
              <a:buFont typeface="Arial" panose="020B0604020202020204" pitchFamily="34" charset="0"/>
              <a:buChar char="•"/>
            </a:pPr>
            <a:r>
              <a:rPr lang="de-CH" dirty="0"/>
              <a:t>Wärmeexport</a:t>
            </a:r>
          </a:p>
          <a:p>
            <a:pPr marL="514350" lvl="1" indent="-171450">
              <a:buFont typeface="Arial" panose="020B0604020202020204" pitchFamily="34" charset="0"/>
              <a:buChar char="•"/>
            </a:pPr>
            <a:r>
              <a:rPr lang="de-CH" dirty="0"/>
              <a:t>Verfügbarkeit (die s.g. Reisezeit «von Revision zu Revision»)</a:t>
            </a:r>
          </a:p>
          <a:p>
            <a:pPr marL="514350" lvl="1" indent="-171450">
              <a:buFont typeface="Arial" panose="020B0604020202020204" pitchFamily="34" charset="0"/>
              <a:buChar char="•"/>
            </a:pPr>
            <a:r>
              <a:rPr lang="de-CH" dirty="0"/>
              <a:t>Wärmegeführt</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58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EB845-F219-D82B-C035-359AD0258FD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EAA54D-2FC3-B580-40E2-3D1982C5A1A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E7D56F-267B-73D6-A461-661438831805}"/>
              </a:ext>
            </a:extLst>
          </p:cNvPr>
          <p:cNvSpPr>
            <a:spLocks noGrp="1"/>
          </p:cNvSpPr>
          <p:nvPr>
            <p:ph type="body" idx="1"/>
          </p:nvPr>
        </p:nvSpPr>
        <p:spPr/>
        <p:txBody>
          <a:bodyPr/>
          <a:lstStyle/>
          <a:p>
            <a:pPr marL="171450" indent="-171450">
              <a:buFont typeface="Arial" panose="020B0604020202020204" pitchFamily="34" charset="0"/>
              <a:buChar char="•"/>
            </a:pPr>
            <a:r>
              <a:rPr lang="de-CH" dirty="0"/>
              <a:t>KEZO-interner Projektsupport</a:t>
            </a:r>
          </a:p>
        </p:txBody>
      </p:sp>
      <p:sp>
        <p:nvSpPr>
          <p:cNvPr id="4" name="Foliennummernplatzhalter 3">
            <a:extLst>
              <a:ext uri="{FF2B5EF4-FFF2-40B4-BE49-F238E27FC236}">
                <a16:creationId xmlns:a16="http://schemas.microsoft.com/office/drawing/2014/main" id="{CCDCD1B8-E7C5-AEBC-A361-5A829467B09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910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B2AFB-77E7-037D-18A2-01577BCB5E0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DA0BAE-758A-69EA-99A7-410F3D007CD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791EB92-1B66-8744-68C5-69837B4C54F6}"/>
              </a:ext>
            </a:extLst>
          </p:cNvPr>
          <p:cNvSpPr>
            <a:spLocks noGrp="1"/>
          </p:cNvSpPr>
          <p:nvPr>
            <p:ph type="body" idx="1"/>
          </p:nvPr>
        </p:nvSpPr>
        <p:spPr/>
        <p:txBody>
          <a:bodyPr/>
          <a:lstStyle/>
          <a:p>
            <a:pPr marL="171450" indent="-171450">
              <a:buFont typeface="Arial" panose="020B0604020202020204" pitchFamily="34" charset="0"/>
              <a:buChar char="•"/>
            </a:pPr>
            <a:r>
              <a:rPr lang="de-CH" dirty="0"/>
              <a:t>KEZO-interner Projektsupport</a:t>
            </a:r>
          </a:p>
        </p:txBody>
      </p:sp>
      <p:sp>
        <p:nvSpPr>
          <p:cNvPr id="4" name="Foliennummernplatzhalter 3">
            <a:extLst>
              <a:ext uri="{FF2B5EF4-FFF2-40B4-BE49-F238E27FC236}">
                <a16:creationId xmlns:a16="http://schemas.microsoft.com/office/drawing/2014/main" id="{2B6C36C1-1181-76F4-EE2C-4733C6FDE55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318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671EA-9223-6024-FFC7-1409444A150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67A7EF-4F82-13A3-89FE-652D5D9840A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382CFF3-04E5-A0DE-99C7-82414D9FE26E}"/>
              </a:ext>
            </a:extLst>
          </p:cNvPr>
          <p:cNvSpPr>
            <a:spLocks noGrp="1"/>
          </p:cNvSpPr>
          <p:nvPr>
            <p:ph type="body" idx="1"/>
          </p:nvPr>
        </p:nvSpPr>
        <p:spPr/>
        <p:txBody>
          <a:bodyPr/>
          <a:lstStyle/>
          <a:p>
            <a:pPr marL="171450" indent="-171450">
              <a:buFont typeface="Arial" panose="020B0604020202020204" pitchFamily="34" charset="0"/>
              <a:buChar char="•"/>
            </a:pPr>
            <a:r>
              <a:rPr lang="de-CH" dirty="0"/>
              <a:t>KEZO-interner Projektsupport</a:t>
            </a:r>
          </a:p>
        </p:txBody>
      </p:sp>
      <p:sp>
        <p:nvSpPr>
          <p:cNvPr id="4" name="Foliennummernplatzhalter 3">
            <a:extLst>
              <a:ext uri="{FF2B5EF4-FFF2-40B4-BE49-F238E27FC236}">
                <a16:creationId xmlns:a16="http://schemas.microsoft.com/office/drawing/2014/main" id="{DBE6E3ED-4A94-3B8E-22BB-FD7C86EEC0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2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A256-13D3-7D8E-DADC-32C49DB8292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C0B628-2122-3A17-5D83-18D0AC21DE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D984044-F238-14FD-8B77-DA3399C8EADC}"/>
              </a:ext>
            </a:extLst>
          </p:cNvPr>
          <p:cNvSpPr>
            <a:spLocks noGrp="1"/>
          </p:cNvSpPr>
          <p:nvPr>
            <p:ph type="body" idx="1"/>
          </p:nvPr>
        </p:nvSpPr>
        <p:spPr/>
        <p:txBody>
          <a:bodyPr/>
          <a:lstStyle/>
          <a:p>
            <a:pPr marL="171450" indent="-171450">
              <a:buFont typeface="Arial" panose="020B0604020202020204" pitchFamily="34" charset="0"/>
              <a:buChar char="•"/>
            </a:pPr>
            <a:r>
              <a:rPr lang="de-CH" dirty="0"/>
              <a:t>KEZO-interner Projektsupport</a:t>
            </a:r>
          </a:p>
        </p:txBody>
      </p:sp>
      <p:sp>
        <p:nvSpPr>
          <p:cNvPr id="4" name="Foliennummernplatzhalter 3">
            <a:extLst>
              <a:ext uri="{FF2B5EF4-FFF2-40B4-BE49-F238E27FC236}">
                <a16:creationId xmlns:a16="http://schemas.microsoft.com/office/drawing/2014/main" id="{BB2138EB-F4EF-CAA4-0E1E-7E629A9020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451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7CA8E-06B6-DEC2-AA24-54B48D768E8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F00E6A-C08E-4D22-17EA-61C77B49FCA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87DBF50-BB59-58E4-A183-3033119D9AD0}"/>
              </a:ext>
            </a:extLst>
          </p:cNvPr>
          <p:cNvSpPr>
            <a:spLocks noGrp="1"/>
          </p:cNvSpPr>
          <p:nvPr>
            <p:ph type="body" idx="1"/>
          </p:nvPr>
        </p:nvSpPr>
        <p:spPr/>
        <p:txBody>
          <a:bodyPr/>
          <a:lstStyle/>
          <a:p>
            <a:pPr marL="171450" indent="-171450">
              <a:buFont typeface="Arial" panose="020B0604020202020204" pitchFamily="34" charset="0"/>
              <a:buChar char="•"/>
            </a:pPr>
            <a:r>
              <a:rPr lang="de-CH" dirty="0"/>
              <a:t>KEZO-interner Projektsupport</a:t>
            </a:r>
          </a:p>
        </p:txBody>
      </p:sp>
      <p:sp>
        <p:nvSpPr>
          <p:cNvPr id="4" name="Foliennummernplatzhalter 3">
            <a:extLst>
              <a:ext uri="{FF2B5EF4-FFF2-40B4-BE49-F238E27FC236}">
                <a16:creationId xmlns:a16="http://schemas.microsoft.com/office/drawing/2014/main" id="{A322AF44-8AFA-1E48-C32D-1C39E1E1AC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8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124F0-5972-A498-CFC8-730BA71B173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5B614C-4FAE-4A4E-AE69-A0EBF3040D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849C3D5-B784-D93E-CD14-0B54304E5074}"/>
              </a:ext>
            </a:extLst>
          </p:cNvPr>
          <p:cNvSpPr>
            <a:spLocks noGrp="1"/>
          </p:cNvSpPr>
          <p:nvPr>
            <p:ph type="body" idx="1"/>
          </p:nvPr>
        </p:nvSpPr>
        <p:spPr/>
        <p:txBody>
          <a:bodyPr/>
          <a:lstStyle/>
          <a:p>
            <a:pPr marL="171450" indent="-171450">
              <a:buFont typeface="Arial" panose="020B0604020202020204" pitchFamily="34" charset="0"/>
              <a:buChar char="•"/>
            </a:pPr>
            <a:endParaRPr lang="de-CH" sz="1400" dirty="0"/>
          </a:p>
        </p:txBody>
      </p:sp>
      <p:sp>
        <p:nvSpPr>
          <p:cNvPr id="4" name="Foliennummernplatzhalter 3">
            <a:extLst>
              <a:ext uri="{FF2B5EF4-FFF2-40B4-BE49-F238E27FC236}">
                <a16:creationId xmlns:a16="http://schemas.microsoft.com/office/drawing/2014/main" id="{05542332-A7E6-9076-5C78-739979EEE177}"/>
              </a:ext>
            </a:extLst>
          </p:cNvPr>
          <p:cNvSpPr>
            <a:spLocks noGrp="1"/>
          </p:cNvSpPr>
          <p:nvPr>
            <p:ph type="sldNum" sz="quarter" idx="5"/>
          </p:nvPr>
        </p:nvSpPr>
        <p:spPr/>
        <p:txBody>
          <a:bodyPr/>
          <a:lstStyle/>
          <a:p>
            <a:fld id="{16BD83D6-E552-5241-B2CF-440750A77DFA}" type="slidenum">
              <a:rPr lang="de-DE" smtClean="0"/>
              <a:t>21</a:t>
            </a:fld>
            <a:endParaRPr lang="de-DE"/>
          </a:p>
        </p:txBody>
      </p:sp>
    </p:spTree>
    <p:extLst>
      <p:ext uri="{BB962C8B-B14F-4D97-AF65-F5344CB8AC3E}">
        <p14:creationId xmlns:p14="http://schemas.microsoft.com/office/powerpoint/2010/main" val="2804316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sz="1800" dirty="0"/>
              <a:t>Darf ich um Handzeichen bitte?</a:t>
            </a:r>
          </a:p>
          <a:p>
            <a:pPr marL="514350" lvl="1" indent="-171450">
              <a:buFont typeface="Arial" panose="020B0604020202020204" pitchFamily="34" charset="0"/>
              <a:buChar char="•"/>
            </a:pPr>
            <a:r>
              <a:rPr lang="de-CH" sz="1800" dirty="0"/>
              <a:t>Wer von ihnen hat schon mal was von CCS oder Carbon Capture gehört?</a:t>
            </a:r>
          </a:p>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r>
              <a:rPr lang="de-CH" sz="1800" dirty="0"/>
              <a:t>Für alle die noch nicht wissen was das ist…</a:t>
            </a:r>
          </a:p>
          <a:p>
            <a:pPr marL="514350" lvl="1" indent="-171450">
              <a:buFont typeface="Arial" panose="020B0604020202020204" pitchFamily="34" charset="0"/>
              <a:buChar char="•"/>
            </a:pPr>
            <a:r>
              <a:rPr lang="de-CH" sz="1800" dirty="0"/>
              <a:t>…vereinfacht dargestellt….</a:t>
            </a:r>
          </a:p>
        </p:txBody>
      </p:sp>
      <p:sp>
        <p:nvSpPr>
          <p:cNvPr id="4" name="Foliennummernplatzhalter 3"/>
          <p:cNvSpPr>
            <a:spLocks noGrp="1"/>
          </p:cNvSpPr>
          <p:nvPr>
            <p:ph type="sldNum" sz="quarter" idx="5"/>
          </p:nvPr>
        </p:nvSpPr>
        <p:spPr/>
        <p:txBody>
          <a:bodyPr/>
          <a:lstStyle/>
          <a:p>
            <a:fld id="{16BD83D6-E552-5241-B2CF-440750A77DFA}" type="slidenum">
              <a:rPr lang="de-DE" smtClean="0"/>
              <a:t>22</a:t>
            </a:fld>
            <a:endParaRPr lang="de-DE"/>
          </a:p>
        </p:txBody>
      </p:sp>
    </p:spTree>
    <p:extLst>
      <p:ext uri="{BB962C8B-B14F-4D97-AF65-F5344CB8AC3E}">
        <p14:creationId xmlns:p14="http://schemas.microsoft.com/office/powerpoint/2010/main" val="1915064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BF5C2-D78B-11CD-7795-57F31137E66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3940C8-F123-CC14-0361-F445335394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11520F-A2A7-2091-BF7E-6F8BAAD36F37}"/>
              </a:ext>
            </a:extLst>
          </p:cNvPr>
          <p:cNvSpPr>
            <a:spLocks noGrp="1"/>
          </p:cNvSpPr>
          <p:nvPr>
            <p:ph type="body" idx="1"/>
          </p:nvPr>
        </p:nvSpPr>
        <p:spPr/>
        <p:txBody>
          <a:bodyPr/>
          <a:lstStyle/>
          <a:p>
            <a:pPr marL="171450" indent="-171450">
              <a:buFont typeface="Arial" panose="020B0604020202020204" pitchFamily="34" charset="0"/>
              <a:buChar char="•"/>
            </a:pPr>
            <a:r>
              <a:rPr lang="de-CH" sz="1800" dirty="0"/>
              <a:t>Die Schweiz hat im Parise-Klimaabkommen unterschrieben «CO2-Netto Null» zu erreichen. </a:t>
            </a:r>
          </a:p>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r>
              <a:rPr lang="de-CH" sz="1800" dirty="0"/>
              <a:t>Was heisst das?</a:t>
            </a:r>
          </a:p>
          <a:p>
            <a:pPr marL="514350" lvl="1" indent="-171450">
              <a:buFont typeface="Arial" panose="020B0604020202020204" pitchFamily="34" charset="0"/>
              <a:buChar char="•"/>
            </a:pPr>
            <a:r>
              <a:rPr lang="de-CH" sz="1800" dirty="0"/>
              <a:t> Es darf nur noch so viel CO2 ausgestossen werden wie abgeschieden bzw. kompensiert werden kann.</a:t>
            </a:r>
          </a:p>
          <a:p>
            <a:pPr marL="514350" lvl="1" indent="-171450">
              <a:buFont typeface="Arial" panose="020B0604020202020204" pitchFamily="34" charset="0"/>
              <a:buChar char="•"/>
            </a:pPr>
            <a:endParaRPr lang="de-CH" sz="1800" dirty="0"/>
          </a:p>
          <a:p>
            <a:pPr marL="514350" lvl="1" indent="-171450">
              <a:buFont typeface="Arial" panose="020B0604020202020204" pitchFamily="34" charset="0"/>
              <a:buChar char="•"/>
            </a:pPr>
            <a:endParaRPr lang="de-CH" sz="1800" dirty="0"/>
          </a:p>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r>
              <a:rPr lang="de-CH" sz="1800" dirty="0" err="1"/>
              <a:t>KVA’s</a:t>
            </a:r>
            <a:r>
              <a:rPr lang="de-CH" sz="1800" dirty="0"/>
              <a:t> zählen zu den «nicht vermeidbaren» CO2-Emittern</a:t>
            </a:r>
          </a:p>
          <a:p>
            <a:pPr marL="514350" lvl="1" indent="-171450">
              <a:buFont typeface="Arial" panose="020B0604020202020204" pitchFamily="34" charset="0"/>
              <a:buChar char="•"/>
            </a:pPr>
            <a:r>
              <a:rPr lang="de-CH" sz="1800" dirty="0"/>
              <a:t>… und machen 5% der gesamt CO2 Emissionen der Schweiz</a:t>
            </a:r>
          </a:p>
          <a:p>
            <a:pPr marL="514350" lvl="1" indent="-171450">
              <a:buFont typeface="Arial" panose="020B0604020202020204" pitchFamily="34" charset="0"/>
              <a:buChar char="•"/>
            </a:pPr>
            <a:endParaRPr lang="de-CH" sz="1800" dirty="0"/>
          </a:p>
          <a:p>
            <a:pPr marL="514350" lvl="1" indent="-171450">
              <a:buFont typeface="Arial" panose="020B0604020202020204" pitchFamily="34" charset="0"/>
              <a:buChar char="•"/>
            </a:pPr>
            <a:r>
              <a:rPr lang="de-CH" sz="1800" dirty="0"/>
              <a:t>Daher spielen wir eine wichtige Rolle in der Erreichung der Klimaziele</a:t>
            </a:r>
          </a:p>
        </p:txBody>
      </p:sp>
      <p:sp>
        <p:nvSpPr>
          <p:cNvPr id="4" name="Foliennummernplatzhalter 3">
            <a:extLst>
              <a:ext uri="{FF2B5EF4-FFF2-40B4-BE49-F238E27FC236}">
                <a16:creationId xmlns:a16="http://schemas.microsoft.com/office/drawing/2014/main" id="{170870CB-7E3F-1788-6C83-51EE85BB26AF}"/>
              </a:ext>
            </a:extLst>
          </p:cNvPr>
          <p:cNvSpPr>
            <a:spLocks noGrp="1"/>
          </p:cNvSpPr>
          <p:nvPr>
            <p:ph type="sldNum" sz="quarter" idx="5"/>
          </p:nvPr>
        </p:nvSpPr>
        <p:spPr/>
        <p:txBody>
          <a:bodyPr/>
          <a:lstStyle/>
          <a:p>
            <a:fld id="{16BD83D6-E552-5241-B2CF-440750A77DFA}" type="slidenum">
              <a:rPr lang="de-DE" smtClean="0"/>
              <a:t>23</a:t>
            </a:fld>
            <a:endParaRPr lang="de-DE"/>
          </a:p>
        </p:txBody>
      </p:sp>
    </p:spTree>
    <p:extLst>
      <p:ext uri="{BB962C8B-B14F-4D97-AF65-F5344CB8AC3E}">
        <p14:creationId xmlns:p14="http://schemas.microsoft.com/office/powerpoint/2010/main" val="1535675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9654A-EDF1-1560-E6CA-D25E79F307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89AEE8-036D-A598-4631-37922EC393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47180A5-E2D1-6524-735D-D00482F343E5}"/>
              </a:ext>
            </a:extLst>
          </p:cNvPr>
          <p:cNvSpPr>
            <a:spLocks noGrp="1"/>
          </p:cNvSpPr>
          <p:nvPr>
            <p:ph type="body" idx="1"/>
          </p:nvPr>
        </p:nvSpPr>
        <p:spPr/>
        <p:txBody>
          <a:bodyPr/>
          <a:lstStyle/>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r>
              <a:rPr lang="de-CH" sz="1800" dirty="0"/>
              <a:t>Diese Technologie CCS soll also zur Klimaziel Erreichung in den </a:t>
            </a:r>
            <a:r>
              <a:rPr lang="de-CH" sz="1800" dirty="0" err="1"/>
              <a:t>KVA’s</a:t>
            </a:r>
            <a:r>
              <a:rPr lang="de-CH" sz="1800" dirty="0"/>
              <a:t> eingesetzt werden,</a:t>
            </a:r>
          </a:p>
          <a:p>
            <a:pPr marL="514350" lvl="1" indent="-171450">
              <a:buFont typeface="Arial" panose="020B0604020202020204" pitchFamily="34" charset="0"/>
              <a:buChar char="•"/>
            </a:pPr>
            <a:r>
              <a:rPr lang="de-CH" sz="1800" dirty="0"/>
              <a:t>aber… es braucht klare Rahmenbedingungen:</a:t>
            </a:r>
          </a:p>
          <a:p>
            <a:pPr marL="171450" indent="-171450">
              <a:buFont typeface="Arial" panose="020B0604020202020204" pitchFamily="34" charset="0"/>
              <a:buChar char="•"/>
            </a:pPr>
            <a:r>
              <a:rPr lang="de-CH" sz="1800" dirty="0"/>
              <a:t>Abscheidetechnologie, Transport, Einlagerung sind noch unklar. Weder die Technik noch die Kosten sind heute definiert.</a:t>
            </a:r>
          </a:p>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r>
              <a:rPr lang="de-CH" sz="1800" dirty="0"/>
              <a:t>Das heisst für uns wir machen die neue KEZO CCS-Ready: </a:t>
            </a:r>
          </a:p>
          <a:p>
            <a:pPr marL="514350" lvl="1" indent="-171450">
              <a:buFont typeface="Arial" panose="020B0604020202020204" pitchFamily="34" charset="0"/>
              <a:buChar char="•"/>
            </a:pPr>
            <a:r>
              <a:rPr lang="de-CH" sz="1800" dirty="0"/>
              <a:t>D.h., alles wird so vorbereitet das CCS- zu einem späteren Zeitpunkt installiert werden kann.</a:t>
            </a:r>
          </a:p>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r>
              <a:rPr lang="de-CH" sz="1800" dirty="0"/>
              <a:t>Um aber technologisch das Thema schweizweit weiter voranzutreiben, haben wir uns entschieden zusammen mit Sulzer eine Pilotanlage ab Ende 2026 zu betreiben.</a:t>
            </a:r>
          </a:p>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r>
              <a:rPr lang="de-CH" sz="1800" dirty="0"/>
              <a:t>Diese soll helfen die Technologie besser zu verstehen und weiterzuentwickeln. </a:t>
            </a:r>
          </a:p>
          <a:p>
            <a:pPr marL="514350" lvl="1" indent="-171450">
              <a:buFont typeface="Arial" panose="020B0604020202020204" pitchFamily="34" charset="0"/>
              <a:buChar char="•"/>
            </a:pPr>
            <a:endParaRPr lang="de-CH" dirty="0"/>
          </a:p>
        </p:txBody>
      </p:sp>
      <p:sp>
        <p:nvSpPr>
          <p:cNvPr id="4" name="Foliennummernplatzhalter 3">
            <a:extLst>
              <a:ext uri="{FF2B5EF4-FFF2-40B4-BE49-F238E27FC236}">
                <a16:creationId xmlns:a16="http://schemas.microsoft.com/office/drawing/2014/main" id="{30413ED4-F0D0-F6CC-79AC-A7BA5863E48F}"/>
              </a:ext>
            </a:extLst>
          </p:cNvPr>
          <p:cNvSpPr>
            <a:spLocks noGrp="1"/>
          </p:cNvSpPr>
          <p:nvPr>
            <p:ph type="sldNum" sz="quarter" idx="5"/>
          </p:nvPr>
        </p:nvSpPr>
        <p:spPr/>
        <p:txBody>
          <a:bodyPr/>
          <a:lstStyle/>
          <a:p>
            <a:fld id="{16BD83D6-E552-5241-B2CF-440750A77DFA}" type="slidenum">
              <a:rPr lang="de-DE" smtClean="0"/>
              <a:t>24</a:t>
            </a:fld>
            <a:endParaRPr lang="de-DE"/>
          </a:p>
        </p:txBody>
      </p:sp>
    </p:spTree>
    <p:extLst>
      <p:ext uri="{BB962C8B-B14F-4D97-AF65-F5344CB8AC3E}">
        <p14:creationId xmlns:p14="http://schemas.microsoft.com/office/powerpoint/2010/main" val="147884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F4985-573E-F8BB-02F4-0B1D2944DA9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D551B5-E946-4DC6-306D-CBA28C283E5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E99C9F-4827-0428-F285-291E7EFC2050}"/>
              </a:ext>
            </a:extLst>
          </p:cNvPr>
          <p:cNvSpPr>
            <a:spLocks noGrp="1"/>
          </p:cNvSpPr>
          <p:nvPr>
            <p:ph type="body" idx="1"/>
          </p:nvPr>
        </p:nvSpPr>
        <p:spPr/>
        <p:txBody>
          <a:bodyPr/>
          <a:lstStyle/>
          <a:p>
            <a:pPr marL="0" indent="0">
              <a:buFont typeface="Arial" panose="020B0604020202020204" pitchFamily="34" charset="0"/>
              <a:buNone/>
            </a:pPr>
            <a:endParaRPr lang="de-DE" dirty="0"/>
          </a:p>
        </p:txBody>
      </p:sp>
      <p:sp>
        <p:nvSpPr>
          <p:cNvPr id="4" name="Foliennummernplatzhalter 3">
            <a:extLst>
              <a:ext uri="{FF2B5EF4-FFF2-40B4-BE49-F238E27FC236}">
                <a16:creationId xmlns:a16="http://schemas.microsoft.com/office/drawing/2014/main" id="{F64FCF58-EFF5-E080-B518-2D6D5DFAD674}"/>
              </a:ext>
            </a:extLst>
          </p:cNvPr>
          <p:cNvSpPr>
            <a:spLocks noGrp="1"/>
          </p:cNvSpPr>
          <p:nvPr>
            <p:ph type="sldNum" sz="quarter" idx="5"/>
          </p:nvPr>
        </p:nvSpPr>
        <p:spPr/>
        <p:txBody>
          <a:bodyPr/>
          <a:lstStyle/>
          <a:p>
            <a:fld id="{16BD83D6-E552-5241-B2CF-440750A77DFA}" type="slidenum">
              <a:rPr lang="de-DE" smtClean="0"/>
              <a:t>5</a:t>
            </a:fld>
            <a:endParaRPr lang="de-DE"/>
          </a:p>
        </p:txBody>
      </p:sp>
    </p:spTree>
    <p:extLst>
      <p:ext uri="{BB962C8B-B14F-4D97-AF65-F5344CB8AC3E}">
        <p14:creationId xmlns:p14="http://schemas.microsoft.com/office/powerpoint/2010/main" val="3950226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6BD83D6-E552-5241-B2CF-440750A77DFA}" type="slidenum">
              <a:rPr lang="de-DE" smtClean="0"/>
              <a:t>25</a:t>
            </a:fld>
            <a:endParaRPr lang="de-DE"/>
          </a:p>
        </p:txBody>
      </p:sp>
    </p:spTree>
    <p:extLst>
      <p:ext uri="{BB962C8B-B14F-4D97-AF65-F5344CB8AC3E}">
        <p14:creationId xmlns:p14="http://schemas.microsoft.com/office/powerpoint/2010/main" val="3688705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sz="1800" dirty="0"/>
              <a:t>Ebenfalls wichtig für das Erreichen der Klimaziele ist fossilfreie Energie wie z.B. Fernwärme!</a:t>
            </a:r>
          </a:p>
        </p:txBody>
      </p:sp>
      <p:sp>
        <p:nvSpPr>
          <p:cNvPr id="4" name="Foliennummernplatzhalter 3"/>
          <p:cNvSpPr>
            <a:spLocks noGrp="1"/>
          </p:cNvSpPr>
          <p:nvPr>
            <p:ph type="sldNum" sz="quarter" idx="5"/>
          </p:nvPr>
        </p:nvSpPr>
        <p:spPr/>
        <p:txBody>
          <a:bodyPr/>
          <a:lstStyle/>
          <a:p>
            <a:fld id="{16BD83D6-E552-5241-B2CF-440750A77DFA}" type="slidenum">
              <a:rPr lang="de-DE" smtClean="0"/>
              <a:t>26</a:t>
            </a:fld>
            <a:endParaRPr lang="de-DE"/>
          </a:p>
        </p:txBody>
      </p:sp>
    </p:spTree>
    <p:extLst>
      <p:ext uri="{BB962C8B-B14F-4D97-AF65-F5344CB8AC3E}">
        <p14:creationId xmlns:p14="http://schemas.microsoft.com/office/powerpoint/2010/main" val="2029443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CH" sz="1800" dirty="0">
                <a:effectLst/>
                <a:latin typeface="Arial" panose="020B0604020202020204" pitchFamily="34" charset="0"/>
                <a:ea typeface="Calibri" panose="020F0502020204030204" pitchFamily="34" charset="0"/>
                <a:cs typeface="Times New Roman" panose="02020603050405020304" pitchFamily="18" charset="0"/>
              </a:rPr>
              <a:t>In 1t-Abfall stecken nämlich die Energie von ca. 300l Heizöl</a:t>
            </a:r>
          </a:p>
          <a:p>
            <a:pPr marL="285750" indent="-285750">
              <a:buFont typeface="Arial" panose="020B0604020202020204" pitchFamily="34" charset="0"/>
              <a:buChar char="•"/>
            </a:pPr>
            <a:endParaRPr lang="de-CH"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e-CH" sz="1800" dirty="0">
                <a:effectLst/>
                <a:latin typeface="Arial" panose="020B0604020202020204" pitchFamily="34" charset="0"/>
                <a:ea typeface="Calibri" panose="020F0502020204030204" pitchFamily="34" charset="0"/>
                <a:cs typeface="Times New Roman" panose="02020603050405020304" pitchFamily="18" charset="0"/>
              </a:rPr>
              <a:t>Die freigesetzte Energie kann entweder Verstromt oder für FW eingesetzt werden.</a:t>
            </a:r>
          </a:p>
          <a:p>
            <a:pPr marL="285750" indent="-285750">
              <a:buFont typeface="Arial" panose="020B0604020202020204" pitchFamily="34" charset="0"/>
              <a:buChar char="•"/>
            </a:pPr>
            <a:endParaRPr lang="de-CH"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e-CH" sz="1800" dirty="0">
                <a:effectLst/>
                <a:latin typeface="Arial" panose="020B0604020202020204" pitchFamily="34" charset="0"/>
                <a:ea typeface="Calibri" panose="020F0502020204030204" pitchFamily="34" charset="0"/>
                <a:cs typeface="Times New Roman" panose="02020603050405020304" pitchFamily="18" charset="0"/>
              </a:rPr>
              <a:t>Seit den 70er Jahren haben wir auf Opportunitätsbasis das FW-Netz in Hinwil stetig gebaut und ausgebaut,</a:t>
            </a:r>
          </a:p>
          <a:p>
            <a:pPr marL="628650" lvl="1" indent="-285750">
              <a:buFont typeface="Arial" panose="020B0604020202020204" pitchFamily="34" charset="0"/>
              <a:buChar char="•"/>
            </a:pPr>
            <a:r>
              <a:rPr lang="de-CH" sz="1800" dirty="0">
                <a:effectLst/>
                <a:latin typeface="Arial" panose="020B0604020202020204" pitchFamily="34" charset="0"/>
                <a:ea typeface="Calibri" panose="020F0502020204030204" pitchFamily="34" charset="0"/>
                <a:cs typeface="Times New Roman" panose="02020603050405020304" pitchFamily="18" charset="0"/>
              </a:rPr>
              <a:t>…aber die Anforderungen haben sich in den letzten Jahren an den Betreiber eines FW-netzes sehr verändert.</a:t>
            </a:r>
          </a:p>
          <a:p>
            <a:pPr marL="0" lvl="0" indent="0">
              <a:buFontTx/>
              <a:buNone/>
            </a:pPr>
            <a:endParaRPr lang="de-CH"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buFontTx/>
              <a:buNone/>
            </a:pPr>
            <a:r>
              <a:rPr lang="de-CH" sz="1800" dirty="0">
                <a:effectLst/>
                <a:latin typeface="Arial" panose="020B0604020202020204" pitchFamily="34"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de-CH" sz="1400" dirty="0">
                <a:solidFill>
                  <a:srgbClr val="FF0000"/>
                </a:solidFill>
              </a:rPr>
              <a:t>Mit der Annahme des Energiegesetzes- geopolitische Verwerfungen und dadurch steigende Energiepreise- ist das Bedürfnis an lokaler Wertschöpfung stark gestiegen bzw.</a:t>
            </a:r>
          </a:p>
          <a:p>
            <a:pPr marL="628650" lvl="1" indent="-285750">
              <a:buFont typeface="Arial" panose="020B0604020202020204" pitchFamily="34" charset="0"/>
              <a:buChar char="•"/>
            </a:pPr>
            <a:r>
              <a:rPr lang="de-CH" sz="1400" dirty="0">
                <a:solidFill>
                  <a:srgbClr val="FF0000"/>
                </a:solidFill>
              </a:rPr>
              <a:t>…haben das Interesse nach FW stark erhöht.</a:t>
            </a:r>
          </a:p>
          <a:p>
            <a:pPr marL="285750" indent="-285750">
              <a:buFont typeface="Arial" panose="020B0604020202020204" pitchFamily="34" charset="0"/>
              <a:buChar char="•"/>
            </a:pPr>
            <a:endParaRPr lang="de-CH" sz="1400" dirty="0">
              <a:solidFill>
                <a:srgbClr val="FF0000"/>
              </a:solidFill>
            </a:endParaRPr>
          </a:p>
          <a:p>
            <a:pPr marL="285750" indent="-285750">
              <a:buFont typeface="Arial" panose="020B0604020202020204" pitchFamily="34" charset="0"/>
              <a:buChar char="•"/>
            </a:pPr>
            <a:r>
              <a:rPr lang="de-CH" sz="1400" dirty="0">
                <a:solidFill>
                  <a:srgbClr val="FF0000"/>
                </a:solidFill>
              </a:rPr>
              <a:t>Planung, Koordination mit den Gemeinden, Energieberatung, Netzoptimierung,….</a:t>
            </a:r>
          </a:p>
          <a:p>
            <a:pPr marL="628650" lvl="1" indent="-285750">
              <a:buFont typeface="Arial" panose="020B0604020202020204" pitchFamily="34" charset="0"/>
              <a:buChar char="•"/>
            </a:pPr>
            <a:r>
              <a:rPr lang="de-CH" sz="1400" dirty="0">
                <a:solidFill>
                  <a:srgbClr val="FF0000"/>
                </a:solidFill>
              </a:rPr>
              <a:t>werden heute vermehrt durch spezialisierte Netzbetreiber ausgeführt</a:t>
            </a:r>
          </a:p>
          <a:p>
            <a:pPr marL="0" indent="0">
              <a:buFont typeface="Arial" panose="020B0604020202020204" pitchFamily="34" charset="0"/>
              <a:buNone/>
            </a:pPr>
            <a:endParaRPr lang="de-CH" sz="1400" dirty="0">
              <a:solidFill>
                <a:srgbClr val="FF0000"/>
              </a:solidFill>
            </a:endParaRPr>
          </a:p>
          <a:p>
            <a:pPr marL="285750" indent="-285750">
              <a:buFont typeface="Arial" panose="020B0604020202020204" pitchFamily="34" charset="0"/>
              <a:buChar char="•"/>
            </a:pPr>
            <a:endParaRPr lang="de-CH" sz="1400" dirty="0"/>
          </a:p>
        </p:txBody>
      </p:sp>
      <p:sp>
        <p:nvSpPr>
          <p:cNvPr id="4" name="Foliennummernplatzhalter 3"/>
          <p:cNvSpPr>
            <a:spLocks noGrp="1"/>
          </p:cNvSpPr>
          <p:nvPr>
            <p:ph type="sldNum" sz="quarter" idx="5"/>
          </p:nvPr>
        </p:nvSpPr>
        <p:spPr/>
        <p:txBody>
          <a:bodyPr/>
          <a:lstStyle/>
          <a:p>
            <a:fld id="{16BD83D6-E552-5241-B2CF-440750A77DFA}" type="slidenum">
              <a:rPr lang="de-DE" smtClean="0"/>
              <a:t>27</a:t>
            </a:fld>
            <a:endParaRPr lang="de-DE"/>
          </a:p>
        </p:txBody>
      </p:sp>
    </p:spTree>
    <p:extLst>
      <p:ext uri="{BB962C8B-B14F-4D97-AF65-F5344CB8AC3E}">
        <p14:creationId xmlns:p14="http://schemas.microsoft.com/office/powerpoint/2010/main" val="3823279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27046-8340-CED0-F32D-67DEC22EC0F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0E02880-89F3-0F4A-1E85-E36275C2B1F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D0B6549-C3C8-37D6-2534-526913CF85E7}"/>
              </a:ext>
            </a:extLst>
          </p:cNvPr>
          <p:cNvSpPr>
            <a:spLocks noGrp="1"/>
          </p:cNvSpPr>
          <p:nvPr>
            <p:ph type="body" idx="1"/>
          </p:nvPr>
        </p:nvSpPr>
        <p:spPr/>
        <p:txBody>
          <a:bodyPr/>
          <a:lstStyle/>
          <a:p>
            <a:pPr marL="285750" indent="-285750">
              <a:buFont typeface="Arial" panose="020B0604020202020204" pitchFamily="34" charset="0"/>
              <a:buChar char="•"/>
            </a:pPr>
            <a:r>
              <a:rPr lang="de-CH" sz="1800" dirty="0"/>
              <a:t>Die KEZO ist aber kein klassischer Netzbetreiber</a:t>
            </a:r>
          </a:p>
          <a:p>
            <a:pPr marL="628650" lvl="1" indent="-285750">
              <a:buFont typeface="Arial" panose="020B0604020202020204" pitchFamily="34" charset="0"/>
              <a:buChar char="•"/>
            </a:pPr>
            <a:r>
              <a:rPr lang="de-CH" sz="1800" dirty="0"/>
              <a:t>Es hat an Ressourcen und die Kompetenzen gefehlt</a:t>
            </a:r>
          </a:p>
          <a:p>
            <a:pPr marL="628650" lvl="1" indent="-285750">
              <a:buFont typeface="Arial" panose="020B0604020202020204" pitchFamily="34" charset="0"/>
              <a:buChar char="•"/>
            </a:pPr>
            <a:endParaRPr lang="de-CH" sz="1800" dirty="0"/>
          </a:p>
          <a:p>
            <a:pPr marL="285750" indent="-285750">
              <a:buFont typeface="Arial" panose="020B0604020202020204" pitchFamily="34" charset="0"/>
              <a:buChar char="•"/>
            </a:pPr>
            <a:r>
              <a:rPr lang="de-CH" sz="1800" dirty="0">
                <a:effectLst/>
                <a:latin typeface="Arial" panose="020B0604020202020204" pitchFamily="34" charset="0"/>
                <a:ea typeface="Calibri" panose="020F0502020204030204" pitchFamily="34" charset="0"/>
                <a:cs typeface="Times New Roman" panose="02020603050405020304" pitchFamily="18" charset="0"/>
              </a:rPr>
              <a:t>Daher wurde entschieden das sich die KEZO auf ihre Kernaufgaben fokussiert, nämlich:</a:t>
            </a:r>
          </a:p>
          <a:p>
            <a:pPr marL="628650" lvl="1" indent="-285750">
              <a:buFont typeface="Arial" panose="020B0604020202020204" pitchFamily="34" charset="0"/>
              <a:buChar char="•"/>
            </a:pPr>
            <a:r>
              <a:rPr lang="de-CH" sz="1800" dirty="0">
                <a:effectLst/>
                <a:latin typeface="Arial" panose="020B0604020202020204" pitchFamily="34" charset="0"/>
                <a:ea typeface="Calibri" panose="020F0502020204030204" pitchFamily="34" charset="0"/>
                <a:cs typeface="Times New Roman" panose="02020603050405020304" pitchFamily="18" charset="0"/>
              </a:rPr>
              <a:t>der thermischen Verwertung von Abfällen</a:t>
            </a:r>
          </a:p>
          <a:p>
            <a:pPr marL="628650" lvl="1" indent="-285750">
              <a:buFont typeface="Arial" panose="020B0604020202020204" pitchFamily="34" charset="0"/>
              <a:buChar char="•"/>
            </a:pPr>
            <a:r>
              <a:rPr lang="de-CH" sz="1800" dirty="0">
                <a:effectLst/>
                <a:latin typeface="Arial" panose="020B0604020202020204" pitchFamily="34" charset="0"/>
                <a:ea typeface="Calibri" panose="020F0502020204030204" pitchFamily="34" charset="0"/>
                <a:cs typeface="Times New Roman" panose="02020603050405020304" pitchFamily="18" charset="0"/>
              </a:rPr>
              <a:t>Energie Bereitstellung</a:t>
            </a:r>
          </a:p>
          <a:p>
            <a:pPr marL="285750" lvl="0" indent="-285750">
              <a:buFont typeface="Arial" panose="020B0604020202020204" pitchFamily="34" charset="0"/>
              <a:buChar char="•"/>
            </a:pPr>
            <a:endParaRPr lang="de-CH" sz="1800" dirty="0">
              <a:effectLst/>
              <a:latin typeface="Arial" panose="020B060402020202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de-CH" sz="1800" dirty="0">
                <a:effectLst/>
                <a:latin typeface="Arial" panose="020B0604020202020204" pitchFamily="34" charset="0"/>
                <a:ea typeface="Calibri" panose="020F0502020204030204" pitchFamily="34" charset="0"/>
                <a:cs typeface="Times New Roman" panose="02020603050405020304" pitchFamily="18" charset="0"/>
              </a:rPr>
              <a:t>Und das FW-Netz Mitte 2024 an EZL verkauft</a:t>
            </a:r>
          </a:p>
          <a:p>
            <a:pPr marL="285750" indent="-285750">
              <a:buFont typeface="Arial" panose="020B0604020202020204" pitchFamily="34" charset="0"/>
              <a:buChar char="•"/>
            </a:pPr>
            <a:endParaRPr lang="de-CH"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de-CH" sz="1400" dirty="0"/>
          </a:p>
        </p:txBody>
      </p:sp>
      <p:sp>
        <p:nvSpPr>
          <p:cNvPr id="4" name="Foliennummernplatzhalter 3">
            <a:extLst>
              <a:ext uri="{FF2B5EF4-FFF2-40B4-BE49-F238E27FC236}">
                <a16:creationId xmlns:a16="http://schemas.microsoft.com/office/drawing/2014/main" id="{FE2FB378-CB72-A5AE-A6EC-F86D64543FFF}"/>
              </a:ext>
            </a:extLst>
          </p:cNvPr>
          <p:cNvSpPr>
            <a:spLocks noGrp="1"/>
          </p:cNvSpPr>
          <p:nvPr>
            <p:ph type="sldNum" sz="quarter" idx="5"/>
          </p:nvPr>
        </p:nvSpPr>
        <p:spPr/>
        <p:txBody>
          <a:bodyPr/>
          <a:lstStyle/>
          <a:p>
            <a:fld id="{16BD83D6-E552-5241-B2CF-440750A77DFA}" type="slidenum">
              <a:rPr lang="de-DE" smtClean="0"/>
              <a:t>28</a:t>
            </a:fld>
            <a:endParaRPr lang="de-DE"/>
          </a:p>
        </p:txBody>
      </p:sp>
    </p:spTree>
    <p:extLst>
      <p:ext uri="{BB962C8B-B14F-4D97-AF65-F5344CB8AC3E}">
        <p14:creationId xmlns:p14="http://schemas.microsoft.com/office/powerpoint/2010/main" val="1603835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CH" sz="1400" dirty="0"/>
          </a:p>
          <a:p>
            <a:pPr marL="0" indent="0">
              <a:buFont typeface="Arial" panose="020B0604020202020204" pitchFamily="34" charset="0"/>
              <a:buNone/>
            </a:pPr>
            <a:r>
              <a:rPr lang="de-CH" sz="1400" dirty="0"/>
              <a:t>Zukünftig erfolgt entsprechend</a:t>
            </a:r>
          </a:p>
          <a:p>
            <a:pPr marL="0" indent="0">
              <a:buFont typeface="Arial" panose="020B0604020202020204" pitchFamily="34" charset="0"/>
              <a:buNone/>
            </a:pPr>
            <a:r>
              <a:rPr lang="de-CH" sz="1400" dirty="0">
                <a:effectLst/>
                <a:latin typeface="Arial" panose="020B0604020202020204" pitchFamily="34" charset="0"/>
                <a:cs typeface="Times New Roman" panose="02020603050405020304" pitchFamily="18" charset="0"/>
              </a:rPr>
              <a:t>die Wärmeversorgung nach einer eindeutigen Aufgabenteilung, zwischen Netzbetreiber und der KEZO</a:t>
            </a:r>
          </a:p>
          <a:p>
            <a:pPr marL="285750" indent="-285750">
              <a:buFont typeface="Arial" panose="020B0604020202020204" pitchFamily="34" charset="0"/>
              <a:buChar char="•"/>
            </a:pPr>
            <a:r>
              <a:rPr lang="de-CH" sz="1400" b="1" dirty="0">
                <a:effectLst/>
                <a:latin typeface="Arial" panose="020B0604020202020204" pitchFamily="34" charset="0"/>
                <a:cs typeface="Times New Roman" panose="02020603050405020304" pitchFamily="18" charset="0"/>
              </a:rPr>
              <a:t>KEZO liefert die Energie bis Fassade…</a:t>
            </a:r>
          </a:p>
          <a:p>
            <a:pPr marL="285750" indent="-285750">
              <a:buFont typeface="Arial" panose="020B0604020202020204" pitchFamily="34" charset="0"/>
              <a:buChar char="•"/>
            </a:pPr>
            <a:r>
              <a:rPr lang="de-CH" sz="1400" b="1" dirty="0">
                <a:effectLst/>
                <a:latin typeface="Arial" panose="020B0604020202020204" pitchFamily="34" charset="0"/>
                <a:cs typeface="Times New Roman" panose="02020603050405020304" pitchFamily="18" charset="0"/>
              </a:rPr>
              <a:t>der Netzbetreiber wird die Wärme in die Häuser bringen inkl. Spitzenlast und Redundanz.</a:t>
            </a:r>
            <a:r>
              <a:rPr lang="de-CH" sz="14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Foliennummernplatzhalter 3"/>
          <p:cNvSpPr>
            <a:spLocks noGrp="1"/>
          </p:cNvSpPr>
          <p:nvPr>
            <p:ph type="sldNum" sz="quarter" idx="5"/>
          </p:nvPr>
        </p:nvSpPr>
        <p:spPr/>
        <p:txBody>
          <a:bodyPr/>
          <a:lstStyle/>
          <a:p>
            <a:fld id="{16BD83D6-E552-5241-B2CF-440750A77DFA}" type="slidenum">
              <a:rPr lang="de-DE" smtClean="0"/>
              <a:t>29</a:t>
            </a:fld>
            <a:endParaRPr lang="de-DE"/>
          </a:p>
        </p:txBody>
      </p:sp>
    </p:spTree>
    <p:extLst>
      <p:ext uri="{BB962C8B-B14F-4D97-AF65-F5344CB8AC3E}">
        <p14:creationId xmlns:p14="http://schemas.microsoft.com/office/powerpoint/2010/main" val="392541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sz="1800" dirty="0"/>
              <a:t>Was heisst das jetzt für den Neubau?</a:t>
            </a:r>
          </a:p>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r>
              <a:rPr lang="de-CH" sz="1800" dirty="0"/>
              <a:t>Die neue Anlage wird so ausgelegt das wir Wetzikon und Hinwil mit bis zu 36 MW FW-Leistung, ab der Fassade KEZO, beliefern können.</a:t>
            </a:r>
          </a:p>
          <a:p>
            <a:pPr marL="514350" lvl="1" indent="-171450">
              <a:buFont typeface="Arial" panose="020B0604020202020204" pitchFamily="34" charset="0"/>
              <a:buChar char="•"/>
            </a:pPr>
            <a:r>
              <a:rPr lang="de-CH" sz="1800" dirty="0"/>
              <a:t>Das eigentliche Netz wird dann durch FWW und EZL bewirtschaftet.</a:t>
            </a:r>
          </a:p>
          <a:p>
            <a:pPr marL="514350" lvl="1" indent="-171450">
              <a:buFont typeface="Arial" panose="020B0604020202020204" pitchFamily="34" charset="0"/>
              <a:buChar char="•"/>
            </a:pPr>
            <a:endParaRPr lang="de-CH" sz="1800" dirty="0"/>
          </a:p>
          <a:p>
            <a:pPr marL="514350" lvl="1" indent="-171450">
              <a:buFont typeface="Arial" panose="020B0604020202020204" pitchFamily="34" charset="0"/>
              <a:buChar char="•"/>
            </a:pPr>
            <a:endParaRPr lang="de-CH" sz="1800" dirty="0"/>
          </a:p>
          <a:p>
            <a:pPr marL="514350" lvl="1" indent="-171450">
              <a:buFont typeface="Arial" panose="020B0604020202020204" pitchFamily="34" charset="0"/>
              <a:buChar char="•"/>
            </a:pPr>
            <a:r>
              <a:rPr lang="de-CH" sz="1800" dirty="0"/>
              <a:t>-</a:t>
            </a:r>
            <a:r>
              <a:rPr lang="de-CH" sz="1800" dirty="0" err="1"/>
              <a:t>oo</a:t>
            </a:r>
            <a:r>
              <a:rPr lang="de-CH" sz="1800" dirty="0"/>
              <a:t>-</a:t>
            </a:r>
          </a:p>
          <a:p>
            <a:pPr marL="171450" indent="-171450">
              <a:buFont typeface="Arial" panose="020B0604020202020204" pitchFamily="34" charset="0"/>
              <a:buChar char="•"/>
            </a:pPr>
            <a:endParaRPr lang="de-CH" sz="1800" dirty="0"/>
          </a:p>
          <a:p>
            <a:pPr marL="171450" indent="-171450">
              <a:buFont typeface="Arial" panose="020B0604020202020204" pitchFamily="34" charset="0"/>
              <a:buChar char="•"/>
            </a:pPr>
            <a:r>
              <a:rPr lang="de-CH" sz="1800" dirty="0"/>
              <a:t>Das Netz der FWW ist seit Oktober 2025 an die KEZO angeschlossen</a:t>
            </a:r>
          </a:p>
        </p:txBody>
      </p:sp>
      <p:sp>
        <p:nvSpPr>
          <p:cNvPr id="4" name="Foliennummernplatzhalter 3"/>
          <p:cNvSpPr>
            <a:spLocks noGrp="1"/>
          </p:cNvSpPr>
          <p:nvPr>
            <p:ph type="sldNum" sz="quarter" idx="5"/>
          </p:nvPr>
        </p:nvSpPr>
        <p:spPr/>
        <p:txBody>
          <a:bodyPr/>
          <a:lstStyle/>
          <a:p>
            <a:fld id="{16BD83D6-E552-5241-B2CF-440750A77DFA}" type="slidenum">
              <a:rPr lang="de-DE" smtClean="0"/>
              <a:t>30</a:t>
            </a:fld>
            <a:endParaRPr lang="de-DE"/>
          </a:p>
        </p:txBody>
      </p:sp>
    </p:spTree>
    <p:extLst>
      <p:ext uri="{BB962C8B-B14F-4D97-AF65-F5344CB8AC3E}">
        <p14:creationId xmlns:p14="http://schemas.microsoft.com/office/powerpoint/2010/main" val="338599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68803-369A-5421-C207-E4BD3AFAF5D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22C9E18-93A1-DDF4-675E-9B91BF30B87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2525EC-50C7-77A0-D701-CBC36D837738}"/>
              </a:ext>
            </a:extLst>
          </p:cNvPr>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800" dirty="0"/>
              <a:t>EZL hatte geplant eine FW-Leitung bis nach Rapperswil zu bauen</a:t>
            </a:r>
          </a:p>
          <a:p>
            <a:pPr marL="0" indent="0">
              <a:buFont typeface="Arial" panose="020B0604020202020204" pitchFamily="34" charset="0"/>
              <a:buNone/>
            </a:pPr>
            <a:endParaRPr lang="de-CH" sz="1800" dirty="0"/>
          </a:p>
          <a:p>
            <a:pPr marL="285750" indent="-285750">
              <a:buFont typeface="Arial" panose="020B0604020202020204" pitchFamily="34" charset="0"/>
              <a:buChar char="•"/>
            </a:pPr>
            <a:r>
              <a:rPr lang="de-CH" sz="1800" dirty="0"/>
              <a:t>Die Investition wäre ein dreistelliger Millionenbetrag gewesen</a:t>
            </a:r>
          </a:p>
          <a:p>
            <a:pPr marL="285750" indent="-285750">
              <a:buFont typeface="Arial" panose="020B0604020202020204" pitchFamily="34" charset="0"/>
              <a:buChar char="•"/>
            </a:pPr>
            <a:endParaRPr lang="de-CH" sz="1800" dirty="0"/>
          </a:p>
          <a:p>
            <a:pPr marL="285750" indent="-285750">
              <a:buFont typeface="Arial" panose="020B0604020202020204" pitchFamily="34" charset="0"/>
              <a:buChar char="•"/>
            </a:pPr>
            <a:r>
              <a:rPr lang="de-CH" sz="1800" dirty="0"/>
              <a:t>Gemäss EZL ist das Projekt aus wirtschaftlichen Gründen nicht realisierbar</a:t>
            </a:r>
          </a:p>
          <a:p>
            <a:pPr marL="285750" indent="-285750">
              <a:buFont typeface="Arial" panose="020B0604020202020204" pitchFamily="34" charset="0"/>
              <a:buChar char="•"/>
            </a:pPr>
            <a:endParaRPr lang="de-CH" sz="1800" dirty="0"/>
          </a:p>
          <a:p>
            <a:pPr marL="285750" indent="-285750">
              <a:buFont typeface="Arial" panose="020B0604020202020204" pitchFamily="34" charset="0"/>
              <a:buChar char="•"/>
            </a:pPr>
            <a:r>
              <a:rPr lang="de-CH" sz="1800" dirty="0"/>
              <a:t>Wir bedauern den Entscheid, aber…</a:t>
            </a:r>
          </a:p>
          <a:p>
            <a:pPr marL="628650" lvl="1" indent="-285750">
              <a:buFont typeface="Arial" panose="020B0604020202020204" pitchFamily="34" charset="0"/>
              <a:buChar char="•"/>
            </a:pPr>
            <a:r>
              <a:rPr lang="de-CH" sz="1800" dirty="0"/>
              <a:t>der Entscheid von EZL hat auf unsere Neubauprojekt nur marginalen Einfluss.</a:t>
            </a:r>
          </a:p>
          <a:p>
            <a:pPr marL="285750" indent="-285750">
              <a:buFont typeface="Arial" panose="020B0604020202020204" pitchFamily="34" charset="0"/>
              <a:buChar char="•"/>
            </a:pPr>
            <a:endParaRPr lang="de-CH" sz="1800" dirty="0"/>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800" dirty="0"/>
              <a:t>Denn unsere Energie wird gut verwertet.</a:t>
            </a:r>
          </a:p>
          <a:p>
            <a:pPr marL="628650" marR="0" lvl="1"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800" dirty="0"/>
              <a:t>zum einen durch den Verkauf von FW an Hinwil und Wetzikon und zu anderen durch den verkauf von Strom</a:t>
            </a:r>
          </a:p>
          <a:p>
            <a:pPr marL="628650" marR="0" lvl="1"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sz="1800" dirty="0"/>
          </a:p>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80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800" dirty="0"/>
              <a:t>CCS und FW sind Themen die im öffentlichen Raum stark diskutiert werden und daher war uns wichtig ihnen hier ein abgerundetes Bild vermitteln zu können, auch wenn diese nicht direkt zum Masterplan gehören.</a:t>
            </a:r>
          </a:p>
          <a:p>
            <a:pPr marL="285750" indent="-285750">
              <a:buFont typeface="Arial" panose="020B0604020202020204" pitchFamily="34" charset="0"/>
              <a:buChar char="•"/>
            </a:pPr>
            <a:endParaRPr lang="de-CH" sz="1800" dirty="0"/>
          </a:p>
          <a:p>
            <a:pPr marL="285750" indent="-285750">
              <a:buFont typeface="Arial" panose="020B0604020202020204" pitchFamily="34" charset="0"/>
              <a:buChar char="•"/>
            </a:pPr>
            <a:endParaRPr lang="de-CH" sz="1800" dirty="0"/>
          </a:p>
          <a:p>
            <a:pPr marL="285750" indent="-285750">
              <a:buFont typeface="Arial" panose="020B0604020202020204" pitchFamily="34" charset="0"/>
              <a:buChar char="•"/>
            </a:pPr>
            <a:endParaRPr lang="de-CH" sz="1800" dirty="0"/>
          </a:p>
          <a:p>
            <a:pPr marL="285750" indent="-285750">
              <a:buFont typeface="Arial" panose="020B0604020202020204" pitchFamily="34" charset="0"/>
              <a:buChar char="•"/>
            </a:pPr>
            <a:endParaRPr lang="de-CH" sz="1400" dirty="0"/>
          </a:p>
        </p:txBody>
      </p:sp>
      <p:sp>
        <p:nvSpPr>
          <p:cNvPr id="4" name="Foliennummernplatzhalter 3">
            <a:extLst>
              <a:ext uri="{FF2B5EF4-FFF2-40B4-BE49-F238E27FC236}">
                <a16:creationId xmlns:a16="http://schemas.microsoft.com/office/drawing/2014/main" id="{9FC1C186-C72C-6949-6F34-E7D5D47416F9}"/>
              </a:ext>
            </a:extLst>
          </p:cNvPr>
          <p:cNvSpPr>
            <a:spLocks noGrp="1"/>
          </p:cNvSpPr>
          <p:nvPr>
            <p:ph type="sldNum" sz="quarter" idx="5"/>
          </p:nvPr>
        </p:nvSpPr>
        <p:spPr/>
        <p:txBody>
          <a:bodyPr/>
          <a:lstStyle/>
          <a:p>
            <a:fld id="{16BD83D6-E552-5241-B2CF-440750A77DFA}" type="slidenum">
              <a:rPr lang="de-DE" smtClean="0"/>
              <a:t>31</a:t>
            </a:fld>
            <a:endParaRPr lang="de-DE"/>
          </a:p>
        </p:txBody>
      </p:sp>
    </p:spTree>
    <p:extLst>
      <p:ext uri="{BB962C8B-B14F-4D97-AF65-F5344CB8AC3E}">
        <p14:creationId xmlns:p14="http://schemas.microsoft.com/office/powerpoint/2010/main" val="3591020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A46B-FBA6-758A-8A88-A96146649D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A2DDF17-C3C4-76D3-CAF6-B94F07ECF1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AFCB1E8-28D3-9A59-1A44-A82A50596C3E}"/>
              </a:ext>
            </a:extLst>
          </p:cNvPr>
          <p:cNvSpPr>
            <a:spLocks noGrp="1"/>
          </p:cNvSpPr>
          <p:nvPr>
            <p:ph type="body" idx="1"/>
          </p:nvPr>
        </p:nvSpPr>
        <p:spPr/>
        <p:txBody>
          <a:bodyPr/>
          <a:lstStyle/>
          <a:p>
            <a:pPr marL="171450" indent="-171450">
              <a:buFont typeface="Arial" panose="020B0604020202020204" pitchFamily="34" charset="0"/>
              <a:buChar char="•"/>
            </a:pPr>
            <a:endParaRPr lang="de-CH" sz="1400" dirty="0"/>
          </a:p>
        </p:txBody>
      </p:sp>
      <p:sp>
        <p:nvSpPr>
          <p:cNvPr id="4" name="Foliennummernplatzhalter 3">
            <a:extLst>
              <a:ext uri="{FF2B5EF4-FFF2-40B4-BE49-F238E27FC236}">
                <a16:creationId xmlns:a16="http://schemas.microsoft.com/office/drawing/2014/main" id="{9F21C784-8F86-0AFB-2331-92CE0AF3D2BC}"/>
              </a:ext>
            </a:extLst>
          </p:cNvPr>
          <p:cNvSpPr>
            <a:spLocks noGrp="1"/>
          </p:cNvSpPr>
          <p:nvPr>
            <p:ph type="sldNum" sz="quarter" idx="5"/>
          </p:nvPr>
        </p:nvSpPr>
        <p:spPr/>
        <p:txBody>
          <a:bodyPr/>
          <a:lstStyle/>
          <a:p>
            <a:fld id="{16BD83D6-E552-5241-B2CF-440750A77DFA}" type="slidenum">
              <a:rPr lang="de-DE" smtClean="0"/>
              <a:t>32</a:t>
            </a:fld>
            <a:endParaRPr lang="de-DE"/>
          </a:p>
        </p:txBody>
      </p:sp>
    </p:spTree>
    <p:extLst>
      <p:ext uri="{BB962C8B-B14F-4D97-AF65-F5344CB8AC3E}">
        <p14:creationId xmlns:p14="http://schemas.microsoft.com/office/powerpoint/2010/main" val="3989135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3C8BF-C432-2DFA-D1C8-8B9EC1FD5D7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C54F9F1-4D7F-2377-329A-3AC4B88B80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52F06E1-4BC4-DA45-034C-38FABE6F4208}"/>
              </a:ext>
            </a:extLst>
          </p:cNvPr>
          <p:cNvSpPr>
            <a:spLocks noGrp="1"/>
          </p:cNvSpPr>
          <p:nvPr>
            <p:ph type="body" idx="1"/>
          </p:nvPr>
        </p:nvSpPr>
        <p:spPr/>
        <p:txBody>
          <a:bodyPr/>
          <a:lstStyle/>
          <a:p>
            <a:pPr marL="171450" indent="-171450">
              <a:buFont typeface="Arial" panose="020B0604020202020204" pitchFamily="34" charset="0"/>
              <a:buChar char="•"/>
            </a:pPr>
            <a:endParaRPr lang="de-CH" sz="1400" dirty="0"/>
          </a:p>
        </p:txBody>
      </p:sp>
      <p:sp>
        <p:nvSpPr>
          <p:cNvPr id="4" name="Foliennummernplatzhalter 3">
            <a:extLst>
              <a:ext uri="{FF2B5EF4-FFF2-40B4-BE49-F238E27FC236}">
                <a16:creationId xmlns:a16="http://schemas.microsoft.com/office/drawing/2014/main" id="{7EB2967F-9B7C-B8AD-7DA7-A5BA0968611F}"/>
              </a:ext>
            </a:extLst>
          </p:cNvPr>
          <p:cNvSpPr>
            <a:spLocks noGrp="1"/>
          </p:cNvSpPr>
          <p:nvPr>
            <p:ph type="sldNum" sz="quarter" idx="5"/>
          </p:nvPr>
        </p:nvSpPr>
        <p:spPr/>
        <p:txBody>
          <a:bodyPr/>
          <a:lstStyle/>
          <a:p>
            <a:fld id="{16BD83D6-E552-5241-B2CF-440750A77DFA}" type="slidenum">
              <a:rPr lang="de-DE" smtClean="0"/>
              <a:t>50</a:t>
            </a:fld>
            <a:endParaRPr lang="de-DE"/>
          </a:p>
        </p:txBody>
      </p:sp>
    </p:spTree>
    <p:extLst>
      <p:ext uri="{BB962C8B-B14F-4D97-AF65-F5344CB8AC3E}">
        <p14:creationId xmlns:p14="http://schemas.microsoft.com/office/powerpoint/2010/main" val="1961074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235FC-806D-7B27-D926-71076B29C86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BEC028-8B4F-2A9E-87CF-8BE273BE12C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C166388-0191-E617-2182-8038CCAF9D32}"/>
              </a:ext>
            </a:extLst>
          </p:cNvPr>
          <p:cNvSpPr>
            <a:spLocks noGrp="1"/>
          </p:cNvSpPr>
          <p:nvPr>
            <p:ph type="body" idx="1"/>
          </p:nvPr>
        </p:nvSpPr>
        <p:spPr/>
        <p:txBody>
          <a:bodyPr/>
          <a:lstStyle/>
          <a:p>
            <a:pPr marL="171450" indent="-171450">
              <a:buFont typeface="Arial" panose="020B0604020202020204" pitchFamily="34" charset="0"/>
              <a:buChar char="•"/>
            </a:pPr>
            <a:endParaRPr lang="de-CH" sz="1400" dirty="0"/>
          </a:p>
        </p:txBody>
      </p:sp>
      <p:sp>
        <p:nvSpPr>
          <p:cNvPr id="4" name="Foliennummernplatzhalter 3">
            <a:extLst>
              <a:ext uri="{FF2B5EF4-FFF2-40B4-BE49-F238E27FC236}">
                <a16:creationId xmlns:a16="http://schemas.microsoft.com/office/drawing/2014/main" id="{A1712D5C-CFBA-A0F5-855C-C28650C49A17}"/>
              </a:ext>
            </a:extLst>
          </p:cNvPr>
          <p:cNvSpPr>
            <a:spLocks noGrp="1"/>
          </p:cNvSpPr>
          <p:nvPr>
            <p:ph type="sldNum" sz="quarter" idx="5"/>
          </p:nvPr>
        </p:nvSpPr>
        <p:spPr/>
        <p:txBody>
          <a:bodyPr/>
          <a:lstStyle/>
          <a:p>
            <a:fld id="{16BD83D6-E552-5241-B2CF-440750A77DFA}" type="slidenum">
              <a:rPr lang="de-DE" smtClean="0"/>
              <a:t>51</a:t>
            </a:fld>
            <a:endParaRPr lang="de-DE"/>
          </a:p>
        </p:txBody>
      </p:sp>
    </p:spTree>
    <p:extLst>
      <p:ext uri="{BB962C8B-B14F-4D97-AF65-F5344CB8AC3E}">
        <p14:creationId xmlns:p14="http://schemas.microsoft.com/office/powerpoint/2010/main" val="268854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Vor der Errichtung von Kehrichtverwertungsanlagen hat man den Kehricht deponiert oder einfach im Wald oder hinter dem Haus entsorgt</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Gefährdung von Menschen, Tier und Natur zufolge…</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078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E73DF-389D-6E33-8845-412A39A74D2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0D8DE5-ACBC-516F-E129-583DC8EEBD2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211E017-AECD-77FB-F368-AFFAEC1F281B}"/>
              </a:ext>
            </a:extLst>
          </p:cNvPr>
          <p:cNvSpPr>
            <a:spLocks noGrp="1"/>
          </p:cNvSpPr>
          <p:nvPr>
            <p:ph type="body" idx="1"/>
          </p:nvPr>
        </p:nvSpPr>
        <p:spPr/>
        <p:txBody>
          <a:bodyPr/>
          <a:lstStyle/>
          <a:p>
            <a:pPr marL="171450" indent="-171450">
              <a:buFont typeface="Arial" panose="020B0604020202020204" pitchFamily="34" charset="0"/>
              <a:buChar char="•"/>
            </a:pPr>
            <a:endParaRPr lang="de-CH" dirty="0"/>
          </a:p>
        </p:txBody>
      </p:sp>
      <p:sp>
        <p:nvSpPr>
          <p:cNvPr id="4" name="Foliennummernplatzhalter 3">
            <a:extLst>
              <a:ext uri="{FF2B5EF4-FFF2-40B4-BE49-F238E27FC236}">
                <a16:creationId xmlns:a16="http://schemas.microsoft.com/office/drawing/2014/main" id="{07152C01-339E-B0AF-5A48-D7F3C363503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942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CH" sz="1200"/>
          </a:p>
        </p:txBody>
      </p:sp>
      <p:sp>
        <p:nvSpPr>
          <p:cNvPr id="4" name="Foliennummernplatzhalter 3"/>
          <p:cNvSpPr>
            <a:spLocks noGrp="1"/>
          </p:cNvSpPr>
          <p:nvPr>
            <p:ph type="sldNum" sz="quarter" idx="5"/>
          </p:nvPr>
        </p:nvSpPr>
        <p:spPr/>
        <p:txBody>
          <a:bodyPr/>
          <a:lstStyle/>
          <a:p>
            <a:fld id="{16BD83D6-E552-5241-B2CF-440750A77DFA}" type="slidenum">
              <a:rPr lang="de-DE" smtClean="0"/>
              <a:t>55</a:t>
            </a:fld>
            <a:endParaRPr lang="de-DE"/>
          </a:p>
        </p:txBody>
      </p:sp>
    </p:spTree>
    <p:extLst>
      <p:ext uri="{BB962C8B-B14F-4D97-AF65-F5344CB8AC3E}">
        <p14:creationId xmlns:p14="http://schemas.microsoft.com/office/powerpoint/2010/main" val="3815710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D22E2-AA91-F31D-60E3-95538D4F48A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324F145-A10A-9A8A-CEC9-D66C7536B7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9D80A0C-DEE1-A4D6-4575-DC85065AEFF5}"/>
              </a:ext>
            </a:extLst>
          </p:cNvPr>
          <p:cNvSpPr>
            <a:spLocks noGrp="1"/>
          </p:cNvSpPr>
          <p:nvPr>
            <p:ph type="body" idx="1"/>
          </p:nvPr>
        </p:nvSpPr>
        <p:spPr/>
        <p:txBody>
          <a:bodyPr/>
          <a:lstStyle/>
          <a:p>
            <a:pPr marL="171450" indent="-171450">
              <a:buFontTx/>
              <a:buChar char="-"/>
            </a:pPr>
            <a:endParaRPr lang="de-DE"/>
          </a:p>
          <a:p>
            <a:pPr marL="171450" indent="-171450">
              <a:buFontTx/>
              <a:buChar char="-"/>
            </a:pPr>
            <a:endParaRPr lang="de-CH"/>
          </a:p>
        </p:txBody>
      </p:sp>
      <p:sp>
        <p:nvSpPr>
          <p:cNvPr id="4" name="Foliennummernplatzhalter 3">
            <a:extLst>
              <a:ext uri="{FF2B5EF4-FFF2-40B4-BE49-F238E27FC236}">
                <a16:creationId xmlns:a16="http://schemas.microsoft.com/office/drawing/2014/main" id="{E949CED1-9D46-3D37-E913-12659C49A4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571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AB271-AEDE-CBE5-B91D-CCB9F9DE67C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588158-CCA1-C7F8-3232-6B5D9354B8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5AF94C-B8F0-5245-AA00-56D58B69473A}"/>
              </a:ext>
            </a:extLst>
          </p:cNvPr>
          <p:cNvSpPr>
            <a:spLocks noGrp="1"/>
          </p:cNvSpPr>
          <p:nvPr>
            <p:ph type="body" idx="1"/>
          </p:nvPr>
        </p:nvSpPr>
        <p:spPr/>
        <p:txBody>
          <a:bodyPr/>
          <a:lstStyle/>
          <a:p>
            <a:pPr marL="171450" indent="-171450">
              <a:buFont typeface="Arial" panose="020B0604020202020204" pitchFamily="34" charset="0"/>
              <a:buChar char="•"/>
            </a:pPr>
            <a:r>
              <a:rPr lang="de-DE" dirty="0"/>
              <a:t>Vor der Errichtung von Kehrichtverwertungsanlagen hat man den Kehricht deponiert oder einfach im Wald oder hinter dem Haus entsorgt</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Gefährdung von Menschen, Tier und Natur zufolge…</a:t>
            </a:r>
          </a:p>
        </p:txBody>
      </p:sp>
      <p:sp>
        <p:nvSpPr>
          <p:cNvPr id="4" name="Foliennummernplatzhalter 3">
            <a:extLst>
              <a:ext uri="{FF2B5EF4-FFF2-40B4-BE49-F238E27FC236}">
                <a16:creationId xmlns:a16="http://schemas.microsoft.com/office/drawing/2014/main" id="{595524A3-ECBB-85BF-3A92-48B86409C7B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279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Gründung 1961</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Kompostanlage hat nie richtig funktioniert</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1976 Öfen 2 und 3</a:t>
            </a:r>
          </a:p>
          <a:p>
            <a:pPr marL="514350" lvl="1" indent="-171450">
              <a:buFont typeface="Arial" panose="020B0604020202020204" pitchFamily="34" charset="0"/>
              <a:buChar char="•"/>
            </a:pPr>
            <a:r>
              <a:rPr lang="de-DE" dirty="0"/>
              <a:t>50-Jährig</a:t>
            </a:r>
            <a:endParaRPr lang="de-CH"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254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36 Gemeinde, ca. 365‘000 Einwohner</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Kernaufgabe Siedlungsabfälle thermisch verwerten</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Energiegewinnung</a:t>
            </a:r>
            <a:endParaRPr lang="de-CH" dirty="0"/>
          </a:p>
        </p:txBody>
      </p:sp>
      <p:sp>
        <p:nvSpPr>
          <p:cNvPr id="4" name="Foliennummernplatzhalter 3"/>
          <p:cNvSpPr>
            <a:spLocks noGrp="1"/>
          </p:cNvSpPr>
          <p:nvPr>
            <p:ph type="sldNum" sz="quarter" idx="5"/>
          </p:nvPr>
        </p:nvSpPr>
        <p:spPr/>
        <p:txBody>
          <a:bodyPr/>
          <a:lstStyle/>
          <a:p>
            <a:fld id="{16BD83D6-E552-5241-B2CF-440750A77DFA}" type="slidenum">
              <a:rPr lang="de-DE" smtClean="0"/>
              <a:t>9</a:t>
            </a:fld>
            <a:endParaRPr lang="de-DE"/>
          </a:p>
        </p:txBody>
      </p:sp>
    </p:spTree>
    <p:extLst>
      <p:ext uri="{BB962C8B-B14F-4D97-AF65-F5344CB8AC3E}">
        <p14:creationId xmlns:p14="http://schemas.microsoft.com/office/powerpoint/2010/main" val="170998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CH" dirty="0"/>
          </a:p>
          <a:p>
            <a:pPr marL="171450" indent="-171450">
              <a:buFont typeface="Arial" panose="020B0604020202020204" pitchFamily="34" charset="0"/>
              <a:buChar char="•"/>
            </a:pPr>
            <a:r>
              <a:rPr lang="de-CH" dirty="0"/>
              <a:t>Die KEZO hat einen Betriebsführungsvertrag für die </a:t>
            </a:r>
            <a:r>
              <a:rPr lang="de-CH" dirty="0" err="1"/>
              <a:t>ZAVRe</a:t>
            </a:r>
            <a:endParaRPr lang="de-CH" dirty="0"/>
          </a:p>
          <a:p>
            <a:pPr marL="514350" lvl="1" indent="-171450">
              <a:buFont typeface="Arial" panose="020B0604020202020204" pitchFamily="34" charset="0"/>
              <a:buChar char="•"/>
            </a:pPr>
            <a:r>
              <a:rPr lang="de-CH" dirty="0"/>
              <a:t>+ &gt;20 Mitarbeiter</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608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E0E58-1BE2-30C2-E8C9-C333228023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4F20B4F-E6FE-EE53-F6C6-80B5A528A41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DA8C1E-8F0D-020E-6E21-147277A06492}"/>
              </a:ext>
            </a:extLst>
          </p:cNvPr>
          <p:cNvSpPr>
            <a:spLocks noGrp="1"/>
          </p:cNvSpPr>
          <p:nvPr>
            <p:ph type="body" idx="1"/>
          </p:nvPr>
        </p:nvSpPr>
        <p:spPr/>
        <p:txBody>
          <a:bodyPr/>
          <a:lstStyle/>
          <a:p>
            <a:pPr marL="0" indent="0">
              <a:buFont typeface="Arial" panose="020B0604020202020204" pitchFamily="34" charset="0"/>
              <a:buNone/>
            </a:pPr>
            <a:endParaRPr lang="de-DE" dirty="0"/>
          </a:p>
        </p:txBody>
      </p:sp>
      <p:sp>
        <p:nvSpPr>
          <p:cNvPr id="4" name="Foliennummernplatzhalter 3">
            <a:extLst>
              <a:ext uri="{FF2B5EF4-FFF2-40B4-BE49-F238E27FC236}">
                <a16:creationId xmlns:a16="http://schemas.microsoft.com/office/drawing/2014/main" id="{41AE3AC8-BFEF-0744-930D-44BD10EBF4EC}"/>
              </a:ext>
            </a:extLst>
          </p:cNvPr>
          <p:cNvSpPr>
            <a:spLocks noGrp="1"/>
          </p:cNvSpPr>
          <p:nvPr>
            <p:ph type="sldNum" sz="quarter" idx="5"/>
          </p:nvPr>
        </p:nvSpPr>
        <p:spPr/>
        <p:txBody>
          <a:bodyPr/>
          <a:lstStyle/>
          <a:p>
            <a:fld id="{16BD83D6-E552-5241-B2CF-440750A77DFA}" type="slidenum">
              <a:rPr lang="de-DE" smtClean="0"/>
              <a:t>13</a:t>
            </a:fld>
            <a:endParaRPr lang="de-DE"/>
          </a:p>
        </p:txBody>
      </p:sp>
    </p:spTree>
    <p:extLst>
      <p:ext uri="{BB962C8B-B14F-4D97-AF65-F5344CB8AC3E}">
        <p14:creationId xmlns:p14="http://schemas.microsoft.com/office/powerpoint/2010/main" val="246907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E73DF-389D-6E33-8845-412A39A74D2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0D8DE5-ACBC-516F-E129-583DC8EEBD2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211E017-AECD-77FB-F368-AFFAEC1F281B}"/>
              </a:ext>
            </a:extLst>
          </p:cNvPr>
          <p:cNvSpPr>
            <a:spLocks noGrp="1"/>
          </p:cNvSpPr>
          <p:nvPr>
            <p:ph type="body" idx="1"/>
          </p:nvPr>
        </p:nvSpPr>
        <p:spPr/>
        <p:txBody>
          <a:bodyPr/>
          <a:lstStyle/>
          <a:p>
            <a:pPr marL="171450" indent="-171450">
              <a:buFont typeface="Arial" panose="020B0604020202020204" pitchFamily="34" charset="0"/>
              <a:buChar char="•"/>
            </a:pPr>
            <a:endParaRPr lang="de-CH" dirty="0"/>
          </a:p>
        </p:txBody>
      </p:sp>
      <p:sp>
        <p:nvSpPr>
          <p:cNvPr id="4" name="Foliennummernplatzhalter 3">
            <a:extLst>
              <a:ext uri="{FF2B5EF4-FFF2-40B4-BE49-F238E27FC236}">
                <a16:creationId xmlns:a16="http://schemas.microsoft.com/office/drawing/2014/main" id="{07152C01-339E-B0AF-5A48-D7F3C363503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BD83D6-E552-5241-B2CF-440750A77DF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942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413816" y="1289050"/>
            <a:ext cx="5085283" cy="528438"/>
          </a:xfrm>
        </p:spPr>
        <p:txBody>
          <a:bodyPr anchor="b">
            <a:normAutofit/>
          </a:bodyPr>
          <a:lstStyle>
            <a:lvl1pPr algn="l">
              <a:defRPr sz="3000"/>
            </a:lvl1pPr>
          </a:lstStyle>
          <a:p>
            <a:endParaRPr lang="en-US" dirty="0"/>
          </a:p>
        </p:txBody>
      </p:sp>
      <p:sp>
        <p:nvSpPr>
          <p:cNvPr id="3" name="Subtitle 2"/>
          <p:cNvSpPr>
            <a:spLocks noGrp="1"/>
          </p:cNvSpPr>
          <p:nvPr>
            <p:ph type="subTitle" idx="1"/>
          </p:nvPr>
        </p:nvSpPr>
        <p:spPr>
          <a:xfrm>
            <a:off x="388416" y="2263378"/>
            <a:ext cx="5080000" cy="1236651"/>
          </a:xfrm>
        </p:spPr>
        <p:txBody>
          <a:bodyPr>
            <a:noAutofit/>
          </a:bodyPr>
          <a:lstStyle>
            <a:lvl1pPr marL="0" indent="0" algn="l">
              <a:buNone/>
              <a:defRPr sz="4200">
                <a:solidFill>
                  <a:srgbClr val="192E5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sp>
        <p:nvSpPr>
          <p:cNvPr id="6" name="Slide Number Placeholder 5"/>
          <p:cNvSpPr>
            <a:spLocks noGrp="1"/>
          </p:cNvSpPr>
          <p:nvPr>
            <p:ph type="sldNum" sz="quarter" idx="12"/>
          </p:nvPr>
        </p:nvSpPr>
        <p:spPr>
          <a:xfrm>
            <a:off x="43562" y="4629094"/>
            <a:ext cx="467234" cy="295265"/>
          </a:xfrm>
          <a:prstGeom prst="rect">
            <a:avLst/>
          </a:prstGeom>
        </p:spPr>
        <p:txBody>
          <a:bodyPr/>
          <a:lstStyle/>
          <a:p>
            <a:fld id="{F0000D35-D966-1247-9393-B9EFB552A7F1}" type="slidenum">
              <a:rPr lang="de-DE" smtClean="0"/>
              <a:t>‹Nr.›</a:t>
            </a:fld>
            <a:endParaRPr lang="de-DE"/>
          </a:p>
        </p:txBody>
      </p:sp>
      <p:sp>
        <p:nvSpPr>
          <p:cNvPr id="11" name="Rechteck 10">
            <a:extLst>
              <a:ext uri="{FF2B5EF4-FFF2-40B4-BE49-F238E27FC236}">
                <a16:creationId xmlns:a16="http://schemas.microsoft.com/office/drawing/2014/main" id="{DEB5097D-2146-854C-9DDA-2FAB24EE3D72}"/>
              </a:ext>
            </a:extLst>
          </p:cNvPr>
          <p:cNvSpPr/>
          <p:nvPr userDrawn="1"/>
        </p:nvSpPr>
        <p:spPr>
          <a:xfrm>
            <a:off x="0" y="4443413"/>
            <a:ext cx="9144000"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Inhaltsplatzhalter 13">
            <a:extLst>
              <a:ext uri="{FF2B5EF4-FFF2-40B4-BE49-F238E27FC236}">
                <a16:creationId xmlns:a16="http://schemas.microsoft.com/office/drawing/2014/main" id="{7E6B041D-5DB0-2445-AA3D-0F3BC89BF012}"/>
              </a:ext>
            </a:extLst>
          </p:cNvPr>
          <p:cNvSpPr>
            <a:spLocks noGrp="1"/>
          </p:cNvSpPr>
          <p:nvPr>
            <p:ph sz="quarter" idx="13"/>
          </p:nvPr>
        </p:nvSpPr>
        <p:spPr>
          <a:xfrm>
            <a:off x="407466" y="3852714"/>
            <a:ext cx="5080000" cy="520700"/>
          </a:xfrm>
        </p:spPr>
        <p:txBody>
          <a:bodyPr>
            <a:normAutofit/>
          </a:bodyPr>
          <a:lstStyle>
            <a:lvl1pPr marL="0" indent="0">
              <a:buNone/>
              <a:defRPr sz="2100">
                <a:solidFill>
                  <a:srgbClr val="2D7E59"/>
                </a:solidFill>
              </a:defRPr>
            </a:lvl1pPr>
          </a:lstStyle>
          <a:p>
            <a:pPr lvl="0"/>
            <a:r>
              <a:rPr lang="de-DE"/>
              <a:t>Mastertextformat bearbeiten</a:t>
            </a:r>
          </a:p>
        </p:txBody>
      </p:sp>
      <p:grpSp>
        <p:nvGrpSpPr>
          <p:cNvPr id="5" name="Gruppieren 4">
            <a:extLst>
              <a:ext uri="{FF2B5EF4-FFF2-40B4-BE49-F238E27FC236}">
                <a16:creationId xmlns:a16="http://schemas.microsoft.com/office/drawing/2014/main" id="{A903D7A8-06C9-42D3-9A35-C7A5C65F7629}"/>
              </a:ext>
            </a:extLst>
          </p:cNvPr>
          <p:cNvGrpSpPr/>
          <p:nvPr userDrawn="1"/>
        </p:nvGrpSpPr>
        <p:grpSpPr>
          <a:xfrm>
            <a:off x="1872179" y="116915"/>
            <a:ext cx="2248971" cy="649115"/>
            <a:chOff x="1872179" y="116915"/>
            <a:chExt cx="2248971" cy="649115"/>
          </a:xfrm>
          <a:solidFill>
            <a:srgbClr val="192E5B"/>
          </a:solidFill>
        </p:grpSpPr>
        <p:sp>
          <p:nvSpPr>
            <p:cNvPr id="9" name="Rechteck 8">
              <a:extLst>
                <a:ext uri="{FF2B5EF4-FFF2-40B4-BE49-F238E27FC236}">
                  <a16:creationId xmlns:a16="http://schemas.microsoft.com/office/drawing/2014/main" id="{8DAAEA35-7A33-47E7-8E9B-1ED5223AF9B9}"/>
                </a:ext>
              </a:extLst>
            </p:cNvPr>
            <p:cNvSpPr/>
            <p:nvPr userDrawn="1"/>
          </p:nvSpPr>
          <p:spPr>
            <a:xfrm>
              <a:off x="2259389" y="116915"/>
              <a:ext cx="1861761" cy="64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winkliges Dreieck 3">
              <a:extLst>
                <a:ext uri="{FF2B5EF4-FFF2-40B4-BE49-F238E27FC236}">
                  <a16:creationId xmlns:a16="http://schemas.microsoft.com/office/drawing/2014/main" id="{DBE2D5AB-EE68-4C78-A59B-1302BB1FA2E2}"/>
                </a:ext>
              </a:extLst>
            </p:cNvPr>
            <p:cNvSpPr/>
            <p:nvPr userDrawn="1"/>
          </p:nvSpPr>
          <p:spPr>
            <a:xfrm rot="16200000">
              <a:off x="1744296" y="250937"/>
              <a:ext cx="642976" cy="38720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12" name="Rechteck 11">
            <a:extLst>
              <a:ext uri="{FF2B5EF4-FFF2-40B4-BE49-F238E27FC236}">
                <a16:creationId xmlns:a16="http://schemas.microsoft.com/office/drawing/2014/main" id="{B1618775-0445-4253-990E-419A7B50834D}"/>
              </a:ext>
            </a:extLst>
          </p:cNvPr>
          <p:cNvSpPr/>
          <p:nvPr userDrawn="1"/>
        </p:nvSpPr>
        <p:spPr>
          <a:xfrm>
            <a:off x="4189789" y="115951"/>
            <a:ext cx="4954211" cy="648000"/>
          </a:xfrm>
          <a:prstGeom prst="rect">
            <a:avLst/>
          </a:prstGeom>
          <a:solidFill>
            <a:srgbClr val="0B8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Content Placeholder 2">
            <a:extLst>
              <a:ext uri="{FF2B5EF4-FFF2-40B4-BE49-F238E27FC236}">
                <a16:creationId xmlns:a16="http://schemas.microsoft.com/office/drawing/2014/main" id="{056BE886-0301-47C6-B4FE-F78369C9C01E}"/>
              </a:ext>
            </a:extLst>
          </p:cNvPr>
          <p:cNvSpPr>
            <a:spLocks noGrp="1"/>
          </p:cNvSpPr>
          <p:nvPr>
            <p:ph idx="14"/>
          </p:nvPr>
        </p:nvSpPr>
        <p:spPr>
          <a:xfrm>
            <a:off x="5638800" y="1289050"/>
            <a:ext cx="3213100" cy="3084364"/>
          </a:xfrm>
        </p:spPr>
        <p:txBody>
          <a:bodyPr/>
          <a:lstStyle>
            <a:lvl1pPr marL="0" indent="0">
              <a:buNone/>
              <a:defRPr/>
            </a:lvl1pPr>
          </a:lstStyle>
          <a:p>
            <a:pPr lvl="0"/>
            <a:endParaRPr lang="en-US" dirty="0"/>
          </a:p>
        </p:txBody>
      </p:sp>
      <p:pic>
        <p:nvPicPr>
          <p:cNvPr id="7" name="Grafik 6">
            <a:extLst>
              <a:ext uri="{FF2B5EF4-FFF2-40B4-BE49-F238E27FC236}">
                <a16:creationId xmlns:a16="http://schemas.microsoft.com/office/drawing/2014/main" id="{D0A0EEFC-DF22-22CD-09CD-7568511D7AE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35435" y="122866"/>
            <a:ext cx="1421699" cy="642686"/>
          </a:xfrm>
          <a:prstGeom prst="rect">
            <a:avLst/>
          </a:prstGeom>
        </p:spPr>
      </p:pic>
    </p:spTree>
    <p:extLst>
      <p:ext uri="{BB962C8B-B14F-4D97-AF65-F5344CB8AC3E}">
        <p14:creationId xmlns:p14="http://schemas.microsoft.com/office/powerpoint/2010/main" val="400723148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06399" y="247650"/>
            <a:ext cx="8303761" cy="619522"/>
          </a:xfrm>
        </p:spPr>
        <p:txBody>
          <a:bodyPr/>
          <a:lstStyle/>
          <a:p>
            <a:r>
              <a:rPr lang="de-DE"/>
              <a:t>Mastertitelformat bearbeiten</a:t>
            </a:r>
            <a:endParaRPr lang="en-US"/>
          </a:p>
        </p:txBody>
      </p:sp>
      <p:sp>
        <p:nvSpPr>
          <p:cNvPr id="3" name="Content Placeholder 2"/>
          <p:cNvSpPr>
            <a:spLocks noGrp="1"/>
          </p:cNvSpPr>
          <p:nvPr>
            <p:ph idx="1"/>
          </p:nvPr>
        </p:nvSpPr>
        <p:spPr>
          <a:xfrm>
            <a:off x="412750" y="996940"/>
            <a:ext cx="8297410" cy="3683009"/>
          </a:xfrm>
        </p:spPr>
        <p:txBody>
          <a:bodyPr/>
          <a:lstStyle>
            <a:lvl1pPr>
              <a:defRPr sz="1400" b="0"/>
            </a:lvl1pPr>
            <a:lvl2pPr>
              <a:defRPr sz="1400" b="0"/>
            </a:lvl2pPr>
            <a:lvl3pPr>
              <a:defRPr sz="1400" b="0"/>
            </a:lvl3pPr>
            <a:lvl4pPr>
              <a:defRPr sz="1400" b="0"/>
            </a:lvl4pPr>
            <a:lvl5pPr>
              <a:defRPr sz="1400" b="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Slide Number Placeholder 5"/>
          <p:cNvSpPr>
            <a:spLocks noGrp="1"/>
          </p:cNvSpPr>
          <p:nvPr>
            <p:ph type="sldNum" sz="quarter" idx="12"/>
          </p:nvPr>
        </p:nvSpPr>
        <p:spPr>
          <a:xfrm>
            <a:off x="355361" y="4848875"/>
            <a:ext cx="467234" cy="273844"/>
          </a:xfrm>
          <a:prstGeom prst="rect">
            <a:avLst/>
          </a:prstGeom>
        </p:spPr>
        <p:txBody>
          <a:bodyPr/>
          <a:lstStyle>
            <a:lvl1pPr>
              <a:defRPr sz="800"/>
            </a:lvl1pPr>
          </a:lstStyle>
          <a:p>
            <a:fld id="{F0000D35-D966-1247-9393-B9EFB552A7F1}" type="slidenum">
              <a:rPr lang="de-DE" smtClean="0"/>
              <a:pPr/>
              <a:t>‹Nr.›</a:t>
            </a:fld>
            <a:endParaRPr lang="de-DE"/>
          </a:p>
        </p:txBody>
      </p:sp>
      <p:sp>
        <p:nvSpPr>
          <p:cNvPr id="5" name="Footer Placeholder 4"/>
          <p:cNvSpPr>
            <a:spLocks noGrp="1"/>
          </p:cNvSpPr>
          <p:nvPr>
            <p:ph type="ftr" sz="quarter" idx="11"/>
          </p:nvPr>
        </p:nvSpPr>
        <p:spPr>
          <a:xfrm>
            <a:off x="2849402" y="4842156"/>
            <a:ext cx="2457450" cy="273844"/>
          </a:xfrm>
          <a:prstGeom prst="rect">
            <a:avLst/>
          </a:prstGeom>
        </p:spPr>
        <p:txBody>
          <a:bodyPr/>
          <a:lstStyle/>
          <a:p>
            <a:r>
              <a:rPr lang="de-DE"/>
              <a:t>Infoveranstaltung Masterplan, 7. Mai 2026</a:t>
            </a:r>
          </a:p>
        </p:txBody>
      </p:sp>
      <p:grpSp>
        <p:nvGrpSpPr>
          <p:cNvPr id="14" name="Gruppieren 13">
            <a:extLst>
              <a:ext uri="{FF2B5EF4-FFF2-40B4-BE49-F238E27FC236}">
                <a16:creationId xmlns:a16="http://schemas.microsoft.com/office/drawing/2014/main" id="{1F8042ED-37F2-420A-8E0F-D52A9B95FEDE}"/>
              </a:ext>
            </a:extLst>
          </p:cNvPr>
          <p:cNvGrpSpPr/>
          <p:nvPr userDrawn="1"/>
        </p:nvGrpSpPr>
        <p:grpSpPr>
          <a:xfrm>
            <a:off x="0" y="4921250"/>
            <a:ext cx="8173368" cy="218050"/>
            <a:chOff x="-394443" y="4921250"/>
            <a:chExt cx="8287493" cy="218050"/>
          </a:xfrm>
        </p:grpSpPr>
        <p:sp>
          <p:nvSpPr>
            <p:cNvPr id="7" name="Rechteck 6">
              <a:extLst>
                <a:ext uri="{FF2B5EF4-FFF2-40B4-BE49-F238E27FC236}">
                  <a16:creationId xmlns:a16="http://schemas.microsoft.com/office/drawing/2014/main" id="{9CC51D9E-DFA4-486F-9E86-C3CDDB6880AD}"/>
                </a:ext>
              </a:extLst>
            </p:cNvPr>
            <p:cNvSpPr/>
            <p:nvPr userDrawn="1"/>
          </p:nvSpPr>
          <p:spPr>
            <a:xfrm>
              <a:off x="-394443" y="4921250"/>
              <a:ext cx="8287493" cy="126000"/>
            </a:xfrm>
            <a:prstGeom prst="rect">
              <a:avLst/>
            </a:prstGeom>
            <a:solidFill>
              <a:srgbClr val="0B8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extLst>
                <a:ext uri="{FF2B5EF4-FFF2-40B4-BE49-F238E27FC236}">
                  <a16:creationId xmlns:a16="http://schemas.microsoft.com/office/drawing/2014/main" id="{57E6C5AE-7403-4F93-BA0B-930814A2F9D7}"/>
                </a:ext>
              </a:extLst>
            </p:cNvPr>
            <p:cNvSpPr/>
            <p:nvPr userDrawn="1"/>
          </p:nvSpPr>
          <p:spPr>
            <a:xfrm>
              <a:off x="-394443" y="5061893"/>
              <a:ext cx="8287493" cy="77407"/>
            </a:xfrm>
            <a:prstGeom prst="rect">
              <a:avLst/>
            </a:prstGeom>
            <a:solidFill>
              <a:srgbClr val="192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winkliges Dreieck 12">
              <a:extLst>
                <a:ext uri="{FF2B5EF4-FFF2-40B4-BE49-F238E27FC236}">
                  <a16:creationId xmlns:a16="http://schemas.microsoft.com/office/drawing/2014/main" id="{B49F9BCC-404B-45F9-A4E4-B0593914CB5F}"/>
                </a:ext>
              </a:extLst>
            </p:cNvPr>
            <p:cNvSpPr/>
            <p:nvPr userDrawn="1"/>
          </p:nvSpPr>
          <p:spPr>
            <a:xfrm flipH="1">
              <a:off x="7777163" y="4935893"/>
              <a:ext cx="109252" cy="19764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cxnSp>
        <p:nvCxnSpPr>
          <p:cNvPr id="16" name="Gerader Verbinder 15">
            <a:extLst>
              <a:ext uri="{FF2B5EF4-FFF2-40B4-BE49-F238E27FC236}">
                <a16:creationId xmlns:a16="http://schemas.microsoft.com/office/drawing/2014/main" id="{243A50AA-C8BB-4BF0-8322-2D927A2E8BF8}"/>
              </a:ext>
            </a:extLst>
          </p:cNvPr>
          <p:cNvCxnSpPr>
            <a:cxnSpLocks/>
          </p:cNvCxnSpPr>
          <p:nvPr userDrawn="1"/>
        </p:nvCxnSpPr>
        <p:spPr>
          <a:xfrm>
            <a:off x="431800" y="867172"/>
            <a:ext cx="8293100" cy="0"/>
          </a:xfrm>
          <a:prstGeom prst="line">
            <a:avLst/>
          </a:prstGeom>
          <a:ln w="19050">
            <a:solidFill>
              <a:srgbClr val="575656"/>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3D7F20-E1B1-F53C-F3FB-39CE7C9EE8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60506" y="4925450"/>
            <a:ext cx="464394" cy="209931"/>
          </a:xfrm>
          <a:prstGeom prst="rect">
            <a:avLst/>
          </a:prstGeom>
        </p:spPr>
      </p:pic>
    </p:spTree>
    <p:extLst>
      <p:ext uri="{BB962C8B-B14F-4D97-AF65-F5344CB8AC3E}">
        <p14:creationId xmlns:p14="http://schemas.microsoft.com/office/powerpoint/2010/main" val="2694529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ild mit Beschriftun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0B56777-C133-43EF-90D4-127B9BE108EF}"/>
              </a:ext>
            </a:extLst>
          </p:cNvPr>
          <p:cNvSpPr/>
          <p:nvPr userDrawn="1"/>
        </p:nvSpPr>
        <p:spPr bwMode="ltGray">
          <a:xfrm>
            <a:off x="5486400" y="0"/>
            <a:ext cx="3655314" cy="5143500"/>
          </a:xfrm>
          <a:prstGeom prst="rect">
            <a:avLst/>
          </a:prstGeom>
          <a:solidFill>
            <a:srgbClr val="0E813C"/>
          </a:solidFill>
          <a:ln w="9525"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 name="Bildplatzhalter 2" descr="Leerer Platzhalter zum Hinzufügen eines Bilds. Klicken Sie auf den Platzhalter, und wählen Sie das hinzuzufügende Bild aus."/>
          <p:cNvSpPr>
            <a:spLocks noGrp="1"/>
          </p:cNvSpPr>
          <p:nvPr>
            <p:ph type="pic" idx="1"/>
          </p:nvPr>
        </p:nvSpPr>
        <p:spPr>
          <a:xfrm>
            <a:off x="0" y="0"/>
            <a:ext cx="5486400" cy="5143500"/>
          </a:xfrm>
          <a:solidFill>
            <a:schemeClr val="bg2"/>
          </a:solidFill>
        </p:spPr>
        <p:txBody>
          <a:bodyPr rtlCol="0"/>
          <a:lstStyle>
            <a:lvl1pPr marL="0" indent="0" algn="ctr" rtl="0">
              <a:buNone/>
              <a:defRPr sz="2400">
                <a:solidFill>
                  <a:srgbClr val="575656"/>
                </a:solidFill>
              </a:defRPr>
            </a:lvl1pPr>
            <a:lvl2pPr marL="342900" indent="0" algn="l" rtl="0">
              <a:buNone/>
              <a:defRPr sz="2100"/>
            </a:lvl2pPr>
            <a:lvl3pPr marL="685800" indent="0" algn="l" rtl="0">
              <a:buNone/>
              <a:defRPr sz="1800"/>
            </a:lvl3pPr>
            <a:lvl4pPr marL="1028700" indent="0" algn="l" rtl="0">
              <a:buNone/>
              <a:defRPr sz="1500"/>
            </a:lvl4pPr>
            <a:lvl5pPr marL="1371600" indent="0" algn="l" rtl="0">
              <a:buNone/>
              <a:defRPr sz="1500"/>
            </a:lvl5pPr>
            <a:lvl6pPr marL="1714500" indent="0" algn="l" rtl="0">
              <a:buNone/>
              <a:defRPr sz="1500"/>
            </a:lvl6pPr>
            <a:lvl7pPr marL="2057400" indent="0" algn="l" rtl="0">
              <a:buNone/>
              <a:defRPr sz="1500"/>
            </a:lvl7pPr>
            <a:lvl8pPr marL="2400300" indent="0" algn="l" rtl="0">
              <a:buNone/>
              <a:defRPr sz="1500"/>
            </a:lvl8pPr>
            <a:lvl9pPr marL="2743200" indent="0" algn="l" rtl="0">
              <a:buNone/>
              <a:defRPr sz="1500"/>
            </a:lvl9pPr>
          </a:lstStyle>
          <a:p>
            <a:pPr rtl="0"/>
            <a:r>
              <a:rPr lang="de-DE"/>
              <a:t>Bild durch Klicken auf Symbol hinzufügen</a:t>
            </a:r>
          </a:p>
        </p:txBody>
      </p:sp>
      <p:sp>
        <p:nvSpPr>
          <p:cNvPr id="6" name="Fußzeilenplatzhalter 5"/>
          <p:cNvSpPr>
            <a:spLocks noGrp="1"/>
          </p:cNvSpPr>
          <p:nvPr>
            <p:ph type="ftr" sz="quarter" idx="11"/>
          </p:nvPr>
        </p:nvSpPr>
        <p:spPr>
          <a:xfrm>
            <a:off x="5486400" y="4849458"/>
            <a:ext cx="2036614" cy="273844"/>
          </a:xfrm>
          <a:prstGeom prst="rect">
            <a:avLst/>
          </a:prstGeom>
        </p:spPr>
        <p:txBody>
          <a:bodyPr rtlCol="0"/>
          <a:lstStyle>
            <a:lvl1pPr algn="ctr">
              <a:defRPr sz="800">
                <a:solidFill>
                  <a:schemeClr val="bg1">
                    <a:lumMod val="85000"/>
                  </a:schemeClr>
                </a:solidFill>
              </a:defRPr>
            </a:lvl1pPr>
          </a:lstStyle>
          <a:p>
            <a:r>
              <a:rPr lang="de-DE" b="1"/>
              <a:t>Infoveranstaltung Masterplan, 7. Mai 2026</a:t>
            </a:r>
            <a:endParaRPr lang="de-DE"/>
          </a:p>
        </p:txBody>
      </p:sp>
      <p:sp>
        <p:nvSpPr>
          <p:cNvPr id="5" name="Datumsplatzhalter 4"/>
          <p:cNvSpPr>
            <a:spLocks noGrp="1"/>
          </p:cNvSpPr>
          <p:nvPr>
            <p:ph type="dt" sz="half" idx="10"/>
          </p:nvPr>
        </p:nvSpPr>
        <p:spPr>
          <a:xfrm>
            <a:off x="7523014" y="4848235"/>
            <a:ext cx="812799" cy="273844"/>
          </a:xfrm>
          <a:prstGeom prst="rect">
            <a:avLst/>
          </a:prstGeom>
        </p:spPr>
        <p:txBody>
          <a:bodyPr rtlCol="0"/>
          <a:lstStyle>
            <a:lvl1pPr>
              <a:defRPr sz="800">
                <a:solidFill>
                  <a:schemeClr val="bg1">
                    <a:lumMod val="85000"/>
                  </a:schemeClr>
                </a:solidFill>
              </a:defRPr>
            </a:lvl1pPr>
          </a:lstStyle>
          <a:p>
            <a:endParaRPr lang="de-DE"/>
          </a:p>
        </p:txBody>
      </p:sp>
      <p:sp>
        <p:nvSpPr>
          <p:cNvPr id="7" name="Foliennummernplatzhalter 6"/>
          <p:cNvSpPr>
            <a:spLocks noGrp="1"/>
          </p:cNvSpPr>
          <p:nvPr>
            <p:ph type="sldNum" sz="quarter" idx="12"/>
          </p:nvPr>
        </p:nvSpPr>
        <p:spPr>
          <a:xfrm>
            <a:off x="8335813" y="4848235"/>
            <a:ext cx="467234" cy="295265"/>
          </a:xfrm>
          <a:prstGeom prst="rect">
            <a:avLst/>
          </a:prstGeom>
        </p:spPr>
        <p:txBody>
          <a:bodyPr rtlCol="0"/>
          <a:lstStyle>
            <a:lvl1pPr>
              <a:defRPr>
                <a:solidFill>
                  <a:schemeClr val="bg1">
                    <a:lumMod val="85000"/>
                  </a:schemeClr>
                </a:solidFill>
              </a:defRPr>
            </a:lvl1pPr>
          </a:lstStyle>
          <a:p>
            <a:fld id="{CA8D9AD5-F248-4919-864A-CFD76CC027D6}" type="slidenum">
              <a:rPr lang="de-DE" smtClean="0"/>
              <a:pPr/>
              <a:t>‹Nr.›</a:t>
            </a:fld>
            <a:endParaRPr lang="de-DE"/>
          </a:p>
        </p:txBody>
      </p:sp>
      <p:sp>
        <p:nvSpPr>
          <p:cNvPr id="10" name="Inhaltsplatzhalter 2">
            <a:extLst>
              <a:ext uri="{FF2B5EF4-FFF2-40B4-BE49-F238E27FC236}">
                <a16:creationId xmlns:a16="http://schemas.microsoft.com/office/drawing/2014/main" id="{F1EC9E35-0DD6-4716-9123-6B3912CF9D3E}"/>
              </a:ext>
            </a:extLst>
          </p:cNvPr>
          <p:cNvSpPr>
            <a:spLocks noGrp="1"/>
          </p:cNvSpPr>
          <p:nvPr>
            <p:ph sz="half" idx="13"/>
          </p:nvPr>
        </p:nvSpPr>
        <p:spPr>
          <a:xfrm>
            <a:off x="5486400" y="1843828"/>
            <a:ext cx="3316647" cy="1913888"/>
          </a:xfrm>
        </p:spPr>
        <p:txBody>
          <a:bodyPr rtlCol="0">
            <a:normAutofit/>
          </a:bodyPr>
          <a:lstStyle>
            <a:lvl1pPr algn="l" rtl="0">
              <a:defRPr sz="2000">
                <a:solidFill>
                  <a:schemeClr val="bg1">
                    <a:lumMod val="85000"/>
                  </a:schemeClr>
                </a:solidFill>
                <a:latin typeface="Calibri Light" panose="020F0302020204030204" pitchFamily="34" charset="0"/>
                <a:cs typeface="Calibri Light" panose="020F0302020204030204" pitchFamily="34" charset="0"/>
              </a:defRPr>
            </a:lvl1pPr>
            <a:lvl2pPr algn="l" rtl="0">
              <a:defRPr sz="1800">
                <a:solidFill>
                  <a:schemeClr val="bg1">
                    <a:lumMod val="85000"/>
                  </a:schemeClr>
                </a:solidFill>
                <a:latin typeface="Calibri Light" panose="020F0302020204030204" pitchFamily="34" charset="0"/>
                <a:cs typeface="Calibri Light" panose="020F0302020204030204" pitchFamily="34" charset="0"/>
              </a:defRPr>
            </a:lvl2pPr>
            <a:lvl3pPr algn="l" rtl="0">
              <a:defRPr sz="1600">
                <a:solidFill>
                  <a:schemeClr val="bg1">
                    <a:lumMod val="85000"/>
                  </a:schemeClr>
                </a:solidFill>
                <a:latin typeface="Calibri Light" panose="020F0302020204030204" pitchFamily="34" charset="0"/>
                <a:cs typeface="Calibri Light" panose="020F0302020204030204" pitchFamily="34" charset="0"/>
              </a:defRPr>
            </a:lvl3pPr>
            <a:lvl4pPr algn="l" rtl="0">
              <a:defRPr sz="1400">
                <a:solidFill>
                  <a:schemeClr val="bg1">
                    <a:lumMod val="85000"/>
                  </a:schemeClr>
                </a:solidFill>
                <a:latin typeface="Calibri Light" panose="020F0302020204030204" pitchFamily="34" charset="0"/>
                <a:cs typeface="Calibri Light" panose="020F0302020204030204" pitchFamily="34" charset="0"/>
              </a:defRPr>
            </a:lvl4pPr>
            <a:lvl5pPr algn="l" rtl="0">
              <a:defRPr sz="1400">
                <a:solidFill>
                  <a:schemeClr val="bg1">
                    <a:lumMod val="85000"/>
                  </a:schemeClr>
                </a:solidFill>
                <a:latin typeface="Calibri Light" panose="020F0302020204030204" pitchFamily="34" charset="0"/>
                <a:cs typeface="Calibri Light" panose="020F0302020204030204" pitchFamily="34" charset="0"/>
              </a:defRPr>
            </a:lvl5pPr>
            <a:lvl6pPr algn="l" rtl="0">
              <a:defRPr sz="1400"/>
            </a:lvl6pPr>
            <a:lvl7pPr algn="l" rtl="0">
              <a:defRPr sz="1400"/>
            </a:lvl7pPr>
            <a:lvl8pPr algn="l" rtl="0">
              <a:defRPr sz="1400"/>
            </a:lvl8pPr>
            <a:lvl9pPr algn="l" rtl="0">
              <a:defRPr sz="1400"/>
            </a:lvl9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p>
        </p:txBody>
      </p:sp>
    </p:spTree>
    <p:extLst>
      <p:ext uri="{BB962C8B-B14F-4D97-AF65-F5344CB8AC3E}">
        <p14:creationId xmlns:p14="http://schemas.microsoft.com/office/powerpoint/2010/main" val="356532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406399" y="247650"/>
            <a:ext cx="8303761" cy="619522"/>
          </a:xfrm>
        </p:spPr>
        <p:txBody>
          <a:bodyPr/>
          <a:lstStyle/>
          <a:p>
            <a:r>
              <a:rPr lang="de-DE"/>
              <a:t>Mastertitelformat bearbeiten</a:t>
            </a:r>
            <a:endParaRPr lang="en-US"/>
          </a:p>
        </p:txBody>
      </p:sp>
      <p:sp>
        <p:nvSpPr>
          <p:cNvPr id="13" name="Slide Number Placeholder 5">
            <a:extLst>
              <a:ext uri="{FF2B5EF4-FFF2-40B4-BE49-F238E27FC236}">
                <a16:creationId xmlns:a16="http://schemas.microsoft.com/office/drawing/2014/main" id="{F04B333C-E1D0-4AA2-9EF9-2947DA57FE98}"/>
              </a:ext>
            </a:extLst>
          </p:cNvPr>
          <p:cNvSpPr>
            <a:spLocks noGrp="1"/>
          </p:cNvSpPr>
          <p:nvPr>
            <p:ph type="sldNum" sz="quarter" idx="12"/>
          </p:nvPr>
        </p:nvSpPr>
        <p:spPr>
          <a:xfrm>
            <a:off x="445744" y="4842681"/>
            <a:ext cx="467234" cy="273844"/>
          </a:xfrm>
          <a:prstGeom prst="rect">
            <a:avLst/>
          </a:prstGeom>
        </p:spPr>
        <p:txBody>
          <a:bodyPr/>
          <a:lstStyle>
            <a:lvl1pPr>
              <a:defRPr sz="800"/>
            </a:lvl1pPr>
          </a:lstStyle>
          <a:p>
            <a:fld id="{F0000D35-D966-1247-9393-B9EFB552A7F1}" type="slidenum">
              <a:rPr lang="de-DE" smtClean="0"/>
              <a:pPr/>
              <a:t>‹Nr.›</a:t>
            </a:fld>
            <a:endParaRPr lang="de-DE"/>
          </a:p>
        </p:txBody>
      </p:sp>
      <p:sp>
        <p:nvSpPr>
          <p:cNvPr id="15" name="Footer Placeholder 4">
            <a:extLst>
              <a:ext uri="{FF2B5EF4-FFF2-40B4-BE49-F238E27FC236}">
                <a16:creationId xmlns:a16="http://schemas.microsoft.com/office/drawing/2014/main" id="{87C7D2D3-BE0C-4628-98F9-55B11FF2037F}"/>
              </a:ext>
            </a:extLst>
          </p:cNvPr>
          <p:cNvSpPr>
            <a:spLocks noGrp="1"/>
          </p:cNvSpPr>
          <p:nvPr>
            <p:ph type="ftr" sz="quarter" idx="11"/>
          </p:nvPr>
        </p:nvSpPr>
        <p:spPr>
          <a:xfrm>
            <a:off x="2856078" y="4842156"/>
            <a:ext cx="2457450" cy="273844"/>
          </a:xfrm>
          <a:prstGeom prst="rect">
            <a:avLst/>
          </a:prstGeom>
        </p:spPr>
        <p:txBody>
          <a:bodyPr/>
          <a:lstStyle/>
          <a:p>
            <a:r>
              <a:rPr lang="de-DE"/>
              <a:t>Infoveranstaltung Masterplan, 7. Mai 2026</a:t>
            </a:r>
          </a:p>
        </p:txBody>
      </p:sp>
      <p:grpSp>
        <p:nvGrpSpPr>
          <p:cNvPr id="16" name="Gruppieren 15">
            <a:extLst>
              <a:ext uri="{FF2B5EF4-FFF2-40B4-BE49-F238E27FC236}">
                <a16:creationId xmlns:a16="http://schemas.microsoft.com/office/drawing/2014/main" id="{C5AF060A-4E2F-46EC-AD90-E9E9B07BD613}"/>
              </a:ext>
            </a:extLst>
          </p:cNvPr>
          <p:cNvGrpSpPr/>
          <p:nvPr userDrawn="1"/>
        </p:nvGrpSpPr>
        <p:grpSpPr>
          <a:xfrm>
            <a:off x="407644" y="4921250"/>
            <a:ext cx="7772400" cy="218050"/>
            <a:chOff x="120650" y="4921250"/>
            <a:chExt cx="7772400" cy="218050"/>
          </a:xfrm>
        </p:grpSpPr>
        <p:sp>
          <p:nvSpPr>
            <p:cNvPr id="17" name="Rechteck 16">
              <a:extLst>
                <a:ext uri="{FF2B5EF4-FFF2-40B4-BE49-F238E27FC236}">
                  <a16:creationId xmlns:a16="http://schemas.microsoft.com/office/drawing/2014/main" id="{909DB1C5-6339-4B44-821A-F1AE3E00EDF7}"/>
                </a:ext>
              </a:extLst>
            </p:cNvPr>
            <p:cNvSpPr/>
            <p:nvPr userDrawn="1"/>
          </p:nvSpPr>
          <p:spPr>
            <a:xfrm>
              <a:off x="120650" y="4921250"/>
              <a:ext cx="7772400" cy="126000"/>
            </a:xfrm>
            <a:prstGeom prst="rect">
              <a:avLst/>
            </a:prstGeom>
            <a:solidFill>
              <a:srgbClr val="0B8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FE34F766-C3E1-44B7-8C97-F9A6AC591DB3}"/>
                </a:ext>
              </a:extLst>
            </p:cNvPr>
            <p:cNvSpPr/>
            <p:nvPr userDrawn="1"/>
          </p:nvSpPr>
          <p:spPr>
            <a:xfrm>
              <a:off x="120650" y="5067300"/>
              <a:ext cx="7772400" cy="72000"/>
            </a:xfrm>
            <a:prstGeom prst="rect">
              <a:avLst/>
            </a:prstGeom>
            <a:solidFill>
              <a:srgbClr val="264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winkliges Dreieck 18">
              <a:extLst>
                <a:ext uri="{FF2B5EF4-FFF2-40B4-BE49-F238E27FC236}">
                  <a16:creationId xmlns:a16="http://schemas.microsoft.com/office/drawing/2014/main" id="{D9526B14-9895-4095-8975-599997F27EA9}"/>
                </a:ext>
              </a:extLst>
            </p:cNvPr>
            <p:cNvSpPr/>
            <p:nvPr userDrawn="1"/>
          </p:nvSpPr>
          <p:spPr>
            <a:xfrm flipH="1">
              <a:off x="7777163" y="4935893"/>
              <a:ext cx="109252" cy="19764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0" name="Inhaltsplatzhalter 2">
            <a:extLst>
              <a:ext uri="{FF2B5EF4-FFF2-40B4-BE49-F238E27FC236}">
                <a16:creationId xmlns:a16="http://schemas.microsoft.com/office/drawing/2014/main" id="{FA5F0BEA-E41C-440C-9796-B014984BE682}"/>
              </a:ext>
            </a:extLst>
          </p:cNvPr>
          <p:cNvSpPr>
            <a:spLocks noGrp="1"/>
          </p:cNvSpPr>
          <p:nvPr>
            <p:ph sz="half" idx="1"/>
          </p:nvPr>
        </p:nvSpPr>
        <p:spPr>
          <a:xfrm>
            <a:off x="406400" y="949452"/>
            <a:ext cx="8303760" cy="3616198"/>
          </a:xfrm>
        </p:spPr>
        <p:txBody>
          <a:bodyPr rtlCol="0">
            <a:normAutofit/>
          </a:bodyPr>
          <a:lstStyle>
            <a:lvl1pPr algn="l" rtl="0">
              <a:defRPr sz="2000">
                <a:latin typeface="Calibri Light" panose="020F0302020204030204" pitchFamily="34" charset="0"/>
                <a:cs typeface="Calibri Light" panose="020F0302020204030204" pitchFamily="34" charset="0"/>
              </a:defRPr>
            </a:lvl1pPr>
            <a:lvl2pPr algn="l" rtl="0">
              <a:defRPr sz="1800">
                <a:latin typeface="Calibri Light" panose="020F0302020204030204" pitchFamily="34" charset="0"/>
                <a:cs typeface="Calibri Light" panose="020F0302020204030204" pitchFamily="34" charset="0"/>
              </a:defRPr>
            </a:lvl2pPr>
            <a:lvl3pPr algn="l" rtl="0">
              <a:defRPr sz="1600">
                <a:latin typeface="Calibri Light" panose="020F0302020204030204" pitchFamily="34" charset="0"/>
                <a:cs typeface="Calibri Light" panose="020F0302020204030204" pitchFamily="34" charset="0"/>
              </a:defRPr>
            </a:lvl3pPr>
            <a:lvl4pPr algn="l" rtl="0">
              <a:defRPr sz="1400">
                <a:latin typeface="Calibri Light" panose="020F0302020204030204" pitchFamily="34" charset="0"/>
                <a:cs typeface="Calibri Light" panose="020F0302020204030204" pitchFamily="34" charset="0"/>
              </a:defRPr>
            </a:lvl4pPr>
            <a:lvl5pPr algn="l" rtl="0">
              <a:defRPr sz="1400">
                <a:latin typeface="Calibri Light" panose="020F0302020204030204" pitchFamily="34" charset="0"/>
                <a:cs typeface="Calibri Light" panose="020F0302020204030204" pitchFamily="34" charset="0"/>
              </a:defRPr>
            </a:lvl5pPr>
            <a:lvl6pPr algn="l" rtl="0">
              <a:defRPr sz="1400"/>
            </a:lvl6pPr>
            <a:lvl7pPr algn="l" rtl="0">
              <a:defRPr sz="1400"/>
            </a:lvl7pPr>
            <a:lvl8pPr algn="l" rtl="0">
              <a:defRPr sz="1400"/>
            </a:lvl8pPr>
            <a:lvl9pPr algn="l" rtl="0">
              <a:defRPr sz="1400"/>
            </a:lvl9pPr>
          </a:lstStyle>
          <a:p>
            <a:pPr lvl="0" rtl="0"/>
            <a:r>
              <a:rPr lang="de-DE" dirty="0"/>
              <a:t>Mastertextformat bearbeiten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cxnSp>
        <p:nvCxnSpPr>
          <p:cNvPr id="21" name="Gerader Verbinder 20">
            <a:extLst>
              <a:ext uri="{FF2B5EF4-FFF2-40B4-BE49-F238E27FC236}">
                <a16:creationId xmlns:a16="http://schemas.microsoft.com/office/drawing/2014/main" id="{16E2B3BC-2804-4A78-9CF4-42DFE89EC02A}"/>
              </a:ext>
            </a:extLst>
          </p:cNvPr>
          <p:cNvCxnSpPr>
            <a:cxnSpLocks/>
          </p:cNvCxnSpPr>
          <p:nvPr userDrawn="1"/>
        </p:nvCxnSpPr>
        <p:spPr>
          <a:xfrm>
            <a:off x="406400" y="867172"/>
            <a:ext cx="8303761" cy="0"/>
          </a:xfrm>
          <a:prstGeom prst="line">
            <a:avLst/>
          </a:prstGeom>
          <a:ln w="19050">
            <a:solidFill>
              <a:srgbClr val="5756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70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9" name="Inhaltsplatzhalter 2">
            <a:extLst>
              <a:ext uri="{FF2B5EF4-FFF2-40B4-BE49-F238E27FC236}">
                <a16:creationId xmlns:a16="http://schemas.microsoft.com/office/drawing/2014/main" id="{1C513454-9F7F-4155-8D11-7A21DD5BFBB2}"/>
              </a:ext>
            </a:extLst>
          </p:cNvPr>
          <p:cNvSpPr>
            <a:spLocks noGrp="1"/>
          </p:cNvSpPr>
          <p:nvPr>
            <p:ph sz="half" idx="1"/>
          </p:nvPr>
        </p:nvSpPr>
        <p:spPr>
          <a:xfrm>
            <a:off x="406400" y="949452"/>
            <a:ext cx="4165600" cy="3616198"/>
          </a:xfrm>
        </p:spPr>
        <p:txBody>
          <a:bodyPr rtlCol="0">
            <a:normAutofit/>
          </a:bodyPr>
          <a:lstStyle>
            <a:lvl1pPr algn="l" rtl="0">
              <a:defRPr sz="2000">
                <a:latin typeface="Calibri Light" panose="020F0302020204030204" pitchFamily="34" charset="0"/>
                <a:cs typeface="Calibri Light" panose="020F0302020204030204" pitchFamily="34" charset="0"/>
              </a:defRPr>
            </a:lvl1pPr>
            <a:lvl2pPr algn="l" rtl="0">
              <a:defRPr sz="1800">
                <a:latin typeface="Calibri Light" panose="020F0302020204030204" pitchFamily="34" charset="0"/>
                <a:cs typeface="Calibri Light" panose="020F0302020204030204" pitchFamily="34" charset="0"/>
              </a:defRPr>
            </a:lvl2pPr>
            <a:lvl3pPr algn="l" rtl="0">
              <a:defRPr sz="1600">
                <a:latin typeface="Calibri Light" panose="020F0302020204030204" pitchFamily="34" charset="0"/>
                <a:cs typeface="Calibri Light" panose="020F0302020204030204" pitchFamily="34" charset="0"/>
              </a:defRPr>
            </a:lvl3pPr>
            <a:lvl4pPr algn="l" rtl="0">
              <a:defRPr sz="1400">
                <a:latin typeface="Calibri Light" panose="020F0302020204030204" pitchFamily="34" charset="0"/>
                <a:cs typeface="Calibri Light" panose="020F0302020204030204" pitchFamily="34" charset="0"/>
              </a:defRPr>
            </a:lvl4pPr>
            <a:lvl5pPr algn="l" rtl="0">
              <a:defRPr sz="1400">
                <a:latin typeface="Calibri Light" panose="020F0302020204030204" pitchFamily="34" charset="0"/>
                <a:cs typeface="Calibri Light" panose="020F0302020204030204" pitchFamily="34" charset="0"/>
              </a:defRPr>
            </a:lvl5pPr>
            <a:lvl6pPr algn="l" rtl="0">
              <a:defRPr sz="1400"/>
            </a:lvl6pPr>
            <a:lvl7pPr algn="l" rtl="0">
              <a:defRPr sz="1400"/>
            </a:lvl7pPr>
            <a:lvl8pPr algn="l" rtl="0">
              <a:defRPr sz="1400"/>
            </a:lvl8pPr>
            <a:lvl9pPr algn="l" rtl="0">
              <a:defRPr sz="1400"/>
            </a:lvl9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20" name="Inhaltsplatzhalter 2">
            <a:extLst>
              <a:ext uri="{FF2B5EF4-FFF2-40B4-BE49-F238E27FC236}">
                <a16:creationId xmlns:a16="http://schemas.microsoft.com/office/drawing/2014/main" id="{569663E4-E54B-45CF-8A3A-21A18228DE31}"/>
              </a:ext>
            </a:extLst>
          </p:cNvPr>
          <p:cNvSpPr>
            <a:spLocks noGrp="1"/>
          </p:cNvSpPr>
          <p:nvPr>
            <p:ph sz="half" idx="13"/>
          </p:nvPr>
        </p:nvSpPr>
        <p:spPr>
          <a:xfrm>
            <a:off x="4725512" y="946266"/>
            <a:ext cx="3984648" cy="3616198"/>
          </a:xfrm>
        </p:spPr>
        <p:txBody>
          <a:bodyPr rtlCol="0">
            <a:normAutofit/>
          </a:bodyPr>
          <a:lstStyle>
            <a:lvl1pPr algn="l" rtl="0">
              <a:defRPr sz="2000">
                <a:latin typeface="Calibri Light" panose="020F0302020204030204" pitchFamily="34" charset="0"/>
                <a:cs typeface="Calibri Light" panose="020F0302020204030204" pitchFamily="34" charset="0"/>
              </a:defRPr>
            </a:lvl1pPr>
            <a:lvl2pPr algn="l" rtl="0">
              <a:defRPr sz="1800">
                <a:latin typeface="Calibri Light" panose="020F0302020204030204" pitchFamily="34" charset="0"/>
                <a:cs typeface="Calibri Light" panose="020F0302020204030204" pitchFamily="34" charset="0"/>
              </a:defRPr>
            </a:lvl2pPr>
            <a:lvl3pPr algn="l" rtl="0">
              <a:defRPr sz="1600">
                <a:latin typeface="Calibri Light" panose="020F0302020204030204" pitchFamily="34" charset="0"/>
                <a:cs typeface="Calibri Light" panose="020F0302020204030204" pitchFamily="34" charset="0"/>
              </a:defRPr>
            </a:lvl3pPr>
            <a:lvl4pPr algn="l" rtl="0">
              <a:defRPr sz="1400">
                <a:latin typeface="Calibri Light" panose="020F0302020204030204" pitchFamily="34" charset="0"/>
                <a:cs typeface="Calibri Light" panose="020F0302020204030204" pitchFamily="34" charset="0"/>
              </a:defRPr>
            </a:lvl4pPr>
            <a:lvl5pPr algn="l" rtl="0">
              <a:defRPr sz="1400">
                <a:latin typeface="Calibri Light" panose="020F0302020204030204" pitchFamily="34" charset="0"/>
                <a:cs typeface="Calibri Light" panose="020F0302020204030204" pitchFamily="34" charset="0"/>
              </a:defRPr>
            </a:lvl5pPr>
            <a:lvl6pPr algn="l" rtl="0">
              <a:defRPr sz="1400"/>
            </a:lvl6pPr>
            <a:lvl7pPr algn="l" rtl="0">
              <a:defRPr sz="1400"/>
            </a:lvl7pPr>
            <a:lvl8pPr algn="l" rtl="0">
              <a:defRPr sz="1400"/>
            </a:lvl8pPr>
            <a:lvl9pPr algn="l" rtl="0">
              <a:defRPr sz="1400"/>
            </a:lvl9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21" name="Title 1">
            <a:extLst>
              <a:ext uri="{FF2B5EF4-FFF2-40B4-BE49-F238E27FC236}">
                <a16:creationId xmlns:a16="http://schemas.microsoft.com/office/drawing/2014/main" id="{4D6DB52B-72BD-4A97-AFC6-25B50B8DD37D}"/>
              </a:ext>
            </a:extLst>
          </p:cNvPr>
          <p:cNvSpPr>
            <a:spLocks noGrp="1"/>
          </p:cNvSpPr>
          <p:nvPr>
            <p:ph type="title"/>
          </p:nvPr>
        </p:nvSpPr>
        <p:spPr>
          <a:xfrm>
            <a:off x="406399" y="247650"/>
            <a:ext cx="8303761" cy="619522"/>
          </a:xfrm>
        </p:spPr>
        <p:txBody>
          <a:bodyPr/>
          <a:lstStyle/>
          <a:p>
            <a:r>
              <a:rPr lang="de-DE"/>
              <a:t>Mastertitelformat bearbeiten</a:t>
            </a:r>
            <a:endParaRPr lang="en-US"/>
          </a:p>
        </p:txBody>
      </p:sp>
      <p:cxnSp>
        <p:nvCxnSpPr>
          <p:cNvPr id="22" name="Gerader Verbinder 21">
            <a:extLst>
              <a:ext uri="{FF2B5EF4-FFF2-40B4-BE49-F238E27FC236}">
                <a16:creationId xmlns:a16="http://schemas.microsoft.com/office/drawing/2014/main" id="{CA11145C-3BF8-4AD5-A0F6-DAF6D2D10D5B}"/>
              </a:ext>
            </a:extLst>
          </p:cNvPr>
          <p:cNvCxnSpPr>
            <a:cxnSpLocks/>
          </p:cNvCxnSpPr>
          <p:nvPr userDrawn="1"/>
        </p:nvCxnSpPr>
        <p:spPr>
          <a:xfrm>
            <a:off x="406400" y="867172"/>
            <a:ext cx="8303761" cy="0"/>
          </a:xfrm>
          <a:prstGeom prst="line">
            <a:avLst/>
          </a:prstGeom>
          <a:ln w="19050">
            <a:solidFill>
              <a:srgbClr val="575656"/>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DB2D2507-9508-4FCC-9715-606F8922EA1B}"/>
              </a:ext>
            </a:extLst>
          </p:cNvPr>
          <p:cNvSpPr>
            <a:spLocks noGrp="1"/>
          </p:cNvSpPr>
          <p:nvPr>
            <p:ph type="sldNum" sz="quarter" idx="12"/>
          </p:nvPr>
        </p:nvSpPr>
        <p:spPr>
          <a:xfrm>
            <a:off x="445744" y="4842681"/>
            <a:ext cx="467234" cy="273844"/>
          </a:xfrm>
          <a:prstGeom prst="rect">
            <a:avLst/>
          </a:prstGeom>
        </p:spPr>
        <p:txBody>
          <a:bodyPr/>
          <a:lstStyle>
            <a:lvl1pPr>
              <a:defRPr sz="800"/>
            </a:lvl1pPr>
          </a:lstStyle>
          <a:p>
            <a:fld id="{F0000D35-D966-1247-9393-B9EFB552A7F1}" type="slidenum">
              <a:rPr lang="de-DE" smtClean="0"/>
              <a:pPr/>
              <a:t>‹Nr.›</a:t>
            </a:fld>
            <a:endParaRPr lang="de-DE"/>
          </a:p>
        </p:txBody>
      </p:sp>
      <p:sp>
        <p:nvSpPr>
          <p:cNvPr id="25" name="Footer Placeholder 4">
            <a:extLst>
              <a:ext uri="{FF2B5EF4-FFF2-40B4-BE49-F238E27FC236}">
                <a16:creationId xmlns:a16="http://schemas.microsoft.com/office/drawing/2014/main" id="{98590600-1C10-4582-8BD9-DFE08E5B375B}"/>
              </a:ext>
            </a:extLst>
          </p:cNvPr>
          <p:cNvSpPr>
            <a:spLocks noGrp="1"/>
          </p:cNvSpPr>
          <p:nvPr>
            <p:ph type="ftr" sz="quarter" idx="11"/>
          </p:nvPr>
        </p:nvSpPr>
        <p:spPr>
          <a:xfrm>
            <a:off x="2856078" y="4842156"/>
            <a:ext cx="2457450" cy="273844"/>
          </a:xfrm>
          <a:prstGeom prst="rect">
            <a:avLst/>
          </a:prstGeom>
        </p:spPr>
        <p:txBody>
          <a:bodyPr/>
          <a:lstStyle/>
          <a:p>
            <a:r>
              <a:rPr lang="de-DE"/>
              <a:t>Infoveranstaltung Masterplan, 7. Mai 2026</a:t>
            </a:r>
          </a:p>
        </p:txBody>
      </p:sp>
      <p:grpSp>
        <p:nvGrpSpPr>
          <p:cNvPr id="26" name="Gruppieren 25">
            <a:extLst>
              <a:ext uri="{FF2B5EF4-FFF2-40B4-BE49-F238E27FC236}">
                <a16:creationId xmlns:a16="http://schemas.microsoft.com/office/drawing/2014/main" id="{4F28FE52-7386-4ECF-BA49-6D8B19C9FF05}"/>
              </a:ext>
            </a:extLst>
          </p:cNvPr>
          <p:cNvGrpSpPr/>
          <p:nvPr userDrawn="1"/>
        </p:nvGrpSpPr>
        <p:grpSpPr>
          <a:xfrm>
            <a:off x="407644" y="4921250"/>
            <a:ext cx="7772400" cy="218050"/>
            <a:chOff x="120650" y="4921250"/>
            <a:chExt cx="7772400" cy="218050"/>
          </a:xfrm>
        </p:grpSpPr>
        <p:sp>
          <p:nvSpPr>
            <p:cNvPr id="27" name="Rechteck 26">
              <a:extLst>
                <a:ext uri="{FF2B5EF4-FFF2-40B4-BE49-F238E27FC236}">
                  <a16:creationId xmlns:a16="http://schemas.microsoft.com/office/drawing/2014/main" id="{95C0C64F-EBA3-4DB5-A21C-9484E67DAF19}"/>
                </a:ext>
              </a:extLst>
            </p:cNvPr>
            <p:cNvSpPr/>
            <p:nvPr userDrawn="1"/>
          </p:nvSpPr>
          <p:spPr>
            <a:xfrm>
              <a:off x="120650" y="4921250"/>
              <a:ext cx="7772400" cy="126000"/>
            </a:xfrm>
            <a:prstGeom prst="rect">
              <a:avLst/>
            </a:prstGeom>
            <a:solidFill>
              <a:srgbClr val="0B8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Rechteck 27">
              <a:extLst>
                <a:ext uri="{FF2B5EF4-FFF2-40B4-BE49-F238E27FC236}">
                  <a16:creationId xmlns:a16="http://schemas.microsoft.com/office/drawing/2014/main" id="{5B1A07CF-AC6D-4979-9A69-4EDE8B666B95}"/>
                </a:ext>
              </a:extLst>
            </p:cNvPr>
            <p:cNvSpPr/>
            <p:nvPr userDrawn="1"/>
          </p:nvSpPr>
          <p:spPr>
            <a:xfrm>
              <a:off x="120650" y="5067300"/>
              <a:ext cx="7772400" cy="72000"/>
            </a:xfrm>
            <a:prstGeom prst="rect">
              <a:avLst/>
            </a:prstGeom>
            <a:solidFill>
              <a:srgbClr val="264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Rechtwinkliges Dreieck 28">
              <a:extLst>
                <a:ext uri="{FF2B5EF4-FFF2-40B4-BE49-F238E27FC236}">
                  <a16:creationId xmlns:a16="http://schemas.microsoft.com/office/drawing/2014/main" id="{9DEE71E1-7502-4B4B-B99D-D5D81D61086E}"/>
                </a:ext>
              </a:extLst>
            </p:cNvPr>
            <p:cNvSpPr/>
            <p:nvPr userDrawn="1"/>
          </p:nvSpPr>
          <p:spPr>
            <a:xfrm flipH="1">
              <a:off x="7777163" y="4935893"/>
              <a:ext cx="109252" cy="19764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8808865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247650"/>
            <a:ext cx="7480300" cy="619522"/>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412750" y="996941"/>
            <a:ext cx="7480300" cy="314961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4"/>
          <p:cNvSpPr>
            <a:spLocks noGrp="1"/>
          </p:cNvSpPr>
          <p:nvPr>
            <p:ph type="ftr" sz="quarter" idx="3"/>
          </p:nvPr>
        </p:nvSpPr>
        <p:spPr>
          <a:xfrm>
            <a:off x="2570400" y="4842000"/>
            <a:ext cx="2457450" cy="27384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de-DE"/>
              <a:t>Infoveranstaltung Masterplan, 7. Mai 2026</a:t>
            </a:r>
          </a:p>
        </p:txBody>
      </p:sp>
      <p:sp>
        <p:nvSpPr>
          <p:cNvPr id="6" name="Slide Number Placeholder 5"/>
          <p:cNvSpPr>
            <a:spLocks noGrp="1"/>
          </p:cNvSpPr>
          <p:nvPr>
            <p:ph type="sldNum" sz="quarter" idx="4"/>
          </p:nvPr>
        </p:nvSpPr>
        <p:spPr>
          <a:xfrm>
            <a:off x="74693" y="4842000"/>
            <a:ext cx="467234" cy="29526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fld id="{F0000D35-D966-1247-9393-B9EFB552A7F1}" type="slidenum">
              <a:rPr lang="de-DE" smtClean="0"/>
              <a:pPr/>
              <a:t>‹Nr.›</a:t>
            </a:fld>
            <a:endParaRPr lang="de-DE"/>
          </a:p>
        </p:txBody>
      </p:sp>
    </p:spTree>
    <p:extLst>
      <p:ext uri="{BB962C8B-B14F-4D97-AF65-F5344CB8AC3E}">
        <p14:creationId xmlns:p14="http://schemas.microsoft.com/office/powerpoint/2010/main" val="1417146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6" r:id="rId4"/>
    <p:sldLayoutId id="2147483667" r:id="rId5"/>
  </p:sldLayoutIdLst>
  <p:hf hdr="0" dt="0"/>
  <p:txStyles>
    <p:titleStyle>
      <a:lvl1pPr algn="l" defTabSz="685800" rtl="0" eaLnBrk="1" latinLnBrk="0" hangingPunct="1">
        <a:lnSpc>
          <a:spcPct val="90000"/>
        </a:lnSpc>
        <a:spcBef>
          <a:spcPct val="0"/>
        </a:spcBef>
        <a:buNone/>
        <a:defRPr sz="2400" b="1" kern="1200">
          <a:solidFill>
            <a:srgbClr val="2D7E59"/>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700" b="1" kern="1200">
          <a:solidFill>
            <a:srgbClr val="575656"/>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700" b="1" kern="1200">
          <a:solidFill>
            <a:srgbClr val="575656"/>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700" b="1" kern="1200">
          <a:solidFill>
            <a:srgbClr val="575656"/>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700" b="1" kern="1200">
          <a:solidFill>
            <a:srgbClr val="575656"/>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700" b="1" kern="1200">
          <a:solidFill>
            <a:srgbClr val="575656"/>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3" userDrawn="1">
          <p15:clr>
            <a:srgbClr val="F26B43"/>
          </p15:clr>
        </p15:guide>
        <p15:guide id="2" pos="272" userDrawn="1">
          <p15:clr>
            <a:srgbClr val="F26B43"/>
          </p15:clr>
        </p15:guide>
        <p15:guide id="3" orient="horz" pos="672" userDrawn="1">
          <p15:clr>
            <a:srgbClr val="F26B43"/>
          </p15:clr>
        </p15:guide>
        <p15:guide id="4" pos="5496" userDrawn="1">
          <p15:clr>
            <a:srgbClr val="F26B43"/>
          </p15:clr>
        </p15:guide>
        <p15:guide id="5" orient="horz" pos="408" userDrawn="1">
          <p15:clr>
            <a:srgbClr val="F26B43"/>
          </p15:clr>
        </p15:guide>
        <p15:guide id="7" orient="horz" pos="2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svg"/><Relationship Id="rId4" Type="http://schemas.openxmlformats.org/officeDocument/2006/relationships/image" Target="../media/image55.svg"/><Relationship Id="rId9"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1FFDEDB-D140-EA74-AED8-357751BABCCA}"/>
              </a:ext>
            </a:extLst>
          </p:cNvPr>
          <p:cNvPicPr>
            <a:picLocks noChangeAspect="1"/>
          </p:cNvPicPr>
          <p:nvPr/>
        </p:nvPicPr>
        <p:blipFill>
          <a:blip r:embed="rId3" cstate="hqprint">
            <a:extLst>
              <a:ext uri="{28A0092B-C50C-407E-A947-70E740481C1C}">
                <a14:useLocalDpi xmlns:a14="http://schemas.microsoft.com/office/drawing/2010/main"/>
              </a:ext>
            </a:extLst>
          </a:blip>
          <a:srcRect b="-467"/>
          <a:stretch>
            <a:fillRect/>
          </a:stretch>
        </p:blipFill>
        <p:spPr>
          <a:xfrm>
            <a:off x="4184650" y="1066800"/>
            <a:ext cx="4959350" cy="4095750"/>
          </a:xfrm>
          <a:prstGeom prst="rect">
            <a:avLst/>
          </a:prstGeom>
        </p:spPr>
      </p:pic>
      <p:sp>
        <p:nvSpPr>
          <p:cNvPr id="7" name="Untertitel 6">
            <a:extLst>
              <a:ext uri="{FF2B5EF4-FFF2-40B4-BE49-F238E27FC236}">
                <a16:creationId xmlns:a16="http://schemas.microsoft.com/office/drawing/2014/main" id="{C5CAE6EF-6B0D-788E-367A-73455D3746DE}"/>
              </a:ext>
            </a:extLst>
          </p:cNvPr>
          <p:cNvSpPr>
            <a:spLocks noGrp="1"/>
          </p:cNvSpPr>
          <p:nvPr>
            <p:ph type="subTitle" idx="1"/>
          </p:nvPr>
        </p:nvSpPr>
        <p:spPr>
          <a:xfrm>
            <a:off x="316881" y="1177880"/>
            <a:ext cx="4004597" cy="1164887"/>
          </a:xfrm>
        </p:spPr>
        <p:txBody>
          <a:bodyPr/>
          <a:lstStyle/>
          <a:p>
            <a:pPr>
              <a:lnSpc>
                <a:spcPct val="110000"/>
              </a:lnSpc>
              <a:spcBef>
                <a:spcPts val="0"/>
              </a:spcBef>
            </a:pPr>
            <a:r>
              <a:rPr lang="de-CH" sz="2100" dirty="0">
                <a:solidFill>
                  <a:srgbClr val="0B823E"/>
                </a:solidFill>
              </a:rPr>
              <a:t>KEZO-Ersatzneubau</a:t>
            </a:r>
          </a:p>
          <a:p>
            <a:pPr>
              <a:lnSpc>
                <a:spcPct val="110000"/>
              </a:lnSpc>
              <a:spcBef>
                <a:spcPts val="0"/>
              </a:spcBef>
            </a:pPr>
            <a:endParaRPr lang="de-CH" sz="3000" b="1" dirty="0">
              <a:solidFill>
                <a:srgbClr val="0B823E"/>
              </a:solidFill>
              <a:effectLst/>
              <a:latin typeface="Arial" panose="020B0604020202020204" pitchFamily="34" charset="0"/>
            </a:endParaRPr>
          </a:p>
          <a:p>
            <a:pPr>
              <a:lnSpc>
                <a:spcPct val="100000"/>
              </a:lnSpc>
              <a:spcBef>
                <a:spcPts val="0"/>
              </a:spcBef>
            </a:pPr>
            <a:r>
              <a:rPr lang="de-CH" sz="3000" b="1" dirty="0">
                <a:effectLst/>
                <a:latin typeface="Arial" panose="020B0604020202020204" pitchFamily="34" charset="0"/>
              </a:rPr>
              <a:t>Masterplan –</a:t>
            </a:r>
          </a:p>
          <a:p>
            <a:pPr>
              <a:lnSpc>
                <a:spcPct val="100000"/>
              </a:lnSpc>
              <a:spcBef>
                <a:spcPts val="0"/>
              </a:spcBef>
            </a:pPr>
            <a:r>
              <a:rPr lang="de-CH" sz="3000" b="1" dirty="0">
                <a:effectLst/>
                <a:latin typeface="Arial" panose="020B0604020202020204" pitchFamily="34" charset="0"/>
              </a:rPr>
              <a:t>für eine sichere und nachhaltige Zukunft</a:t>
            </a:r>
            <a:endParaRPr lang="de-CH" sz="3000" dirty="0"/>
          </a:p>
        </p:txBody>
      </p:sp>
      <p:sp>
        <p:nvSpPr>
          <p:cNvPr id="4" name="Untertitel 6">
            <a:extLst>
              <a:ext uri="{FF2B5EF4-FFF2-40B4-BE49-F238E27FC236}">
                <a16:creationId xmlns:a16="http://schemas.microsoft.com/office/drawing/2014/main" id="{4E5A91E8-6B49-E9D9-0D60-7C993CC72E93}"/>
              </a:ext>
            </a:extLst>
          </p:cNvPr>
          <p:cNvSpPr txBox="1">
            <a:spLocks/>
          </p:cNvSpPr>
          <p:nvPr/>
        </p:nvSpPr>
        <p:spPr>
          <a:xfrm>
            <a:off x="333029" y="4100038"/>
            <a:ext cx="2542161" cy="60500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4200" b="1" kern="1200">
                <a:solidFill>
                  <a:srgbClr val="192E5B"/>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b="1" kern="1200">
                <a:solidFill>
                  <a:srgbClr val="575656"/>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b="1" kern="1200">
                <a:solidFill>
                  <a:srgbClr val="575656"/>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b="1" kern="1200">
                <a:solidFill>
                  <a:srgbClr val="575656"/>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b="1" kern="1200">
                <a:solidFill>
                  <a:srgbClr val="575656"/>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10000"/>
              </a:lnSpc>
              <a:spcBef>
                <a:spcPts val="0"/>
              </a:spcBef>
            </a:pPr>
            <a:r>
              <a:rPr lang="de-CH" sz="2100" dirty="0">
                <a:solidFill>
                  <a:srgbClr val="0B823E"/>
                </a:solidFill>
              </a:rPr>
              <a:t>Infoveranstaltung</a:t>
            </a:r>
            <a:br>
              <a:rPr lang="de-CH" sz="2100" dirty="0">
                <a:solidFill>
                  <a:srgbClr val="0B823E"/>
                </a:solidFill>
              </a:rPr>
            </a:br>
            <a:r>
              <a:rPr lang="de-CH" sz="2100" dirty="0">
                <a:solidFill>
                  <a:srgbClr val="0B823E"/>
                </a:solidFill>
              </a:rPr>
              <a:t>vom 7. Mai 2026</a:t>
            </a:r>
            <a:endParaRPr lang="de-CH" sz="2100" dirty="0">
              <a:solidFill>
                <a:srgbClr val="575656"/>
              </a:solidFill>
            </a:endParaRPr>
          </a:p>
        </p:txBody>
      </p:sp>
    </p:spTree>
    <p:extLst>
      <p:ext uri="{BB962C8B-B14F-4D97-AF65-F5344CB8AC3E}">
        <p14:creationId xmlns:p14="http://schemas.microsoft.com/office/powerpoint/2010/main" val="2469279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324CC-4FAD-4FEC-ACC0-8F90BAD46CCA}"/>
              </a:ext>
            </a:extLst>
          </p:cNvPr>
          <p:cNvSpPr>
            <a:spLocks noGrp="1"/>
          </p:cNvSpPr>
          <p:nvPr>
            <p:ph type="title"/>
          </p:nvPr>
        </p:nvSpPr>
        <p:spPr>
          <a:xfrm>
            <a:off x="406738" y="224251"/>
            <a:ext cx="8303761" cy="619522"/>
          </a:xfrm>
        </p:spPr>
        <p:txBody>
          <a:bodyPr/>
          <a:lstStyle/>
          <a:p>
            <a:pPr>
              <a:lnSpc>
                <a:spcPct val="110000"/>
              </a:lnSpc>
            </a:pPr>
            <a:r>
              <a:rPr lang="de-CH" dirty="0"/>
              <a:t>Die KEZO heute</a:t>
            </a:r>
          </a:p>
        </p:txBody>
      </p:sp>
      <p:sp>
        <p:nvSpPr>
          <p:cNvPr id="3" name="Inhaltsplatzhalter 2">
            <a:extLst>
              <a:ext uri="{FF2B5EF4-FFF2-40B4-BE49-F238E27FC236}">
                <a16:creationId xmlns:a16="http://schemas.microsoft.com/office/drawing/2014/main" id="{A88DDCFE-2755-4A59-92CB-E086C8E64E41}"/>
              </a:ext>
            </a:extLst>
          </p:cNvPr>
          <p:cNvSpPr>
            <a:spLocks noGrp="1"/>
          </p:cNvSpPr>
          <p:nvPr>
            <p:ph idx="1"/>
          </p:nvPr>
        </p:nvSpPr>
        <p:spPr>
          <a:xfrm>
            <a:off x="413001" y="970057"/>
            <a:ext cx="4081027" cy="3878818"/>
          </a:xfrm>
        </p:spPr>
        <p:txBody>
          <a:bodyPr vert="horz" lIns="91440" tIns="45720" rIns="91440" bIns="45720" rtlCol="0" anchor="t">
            <a:noAutofit/>
          </a:bodyPr>
          <a:lstStyle/>
          <a:p>
            <a:pPr marL="0" indent="0">
              <a:lnSpc>
                <a:spcPct val="110000"/>
              </a:lnSpc>
              <a:buNone/>
            </a:pPr>
            <a:r>
              <a:rPr lang="de-CH" b="1" dirty="0">
                <a:effectLst/>
                <a:ea typeface="Calibri" panose="020F0502020204030204" pitchFamily="34" charset="0"/>
              </a:rPr>
              <a:t>Eckdaten</a:t>
            </a:r>
          </a:p>
          <a:p>
            <a:pPr>
              <a:lnSpc>
                <a:spcPct val="110000"/>
              </a:lnSpc>
            </a:pPr>
            <a:r>
              <a:rPr lang="de-CH" dirty="0">
                <a:effectLst/>
                <a:ea typeface="Calibri" panose="020F0502020204030204" pitchFamily="34" charset="0"/>
              </a:rPr>
              <a:t>47 Mitarbeitende für </a:t>
            </a:r>
            <a:r>
              <a:rPr lang="de-CH" dirty="0">
                <a:ea typeface="Calibri" panose="020F0502020204030204" pitchFamily="34" charset="0"/>
              </a:rPr>
              <a:t>KVA</a:t>
            </a:r>
          </a:p>
          <a:p>
            <a:pPr>
              <a:lnSpc>
                <a:spcPct val="110000"/>
              </a:lnSpc>
            </a:pPr>
            <a:r>
              <a:rPr lang="de-CH" dirty="0">
                <a:effectLst/>
                <a:ea typeface="Calibri" panose="020F0502020204030204" pitchFamily="34" charset="0"/>
              </a:rPr>
              <a:t>1</a:t>
            </a:r>
            <a:r>
              <a:rPr lang="de-CH" dirty="0">
                <a:ea typeface="Calibri" panose="020F0502020204030204" pitchFamily="34" charset="0"/>
              </a:rPr>
              <a:t>9</a:t>
            </a:r>
            <a:r>
              <a:rPr lang="de-CH" dirty="0">
                <a:effectLst/>
                <a:ea typeface="Calibri" panose="020F0502020204030204" pitchFamily="34" charset="0"/>
              </a:rPr>
              <a:t>0’000 Tonnen Kehricht pro Jahr</a:t>
            </a:r>
          </a:p>
          <a:p>
            <a:pPr>
              <a:lnSpc>
                <a:spcPct val="110000"/>
              </a:lnSpc>
            </a:pPr>
            <a:r>
              <a:rPr lang="de-CH" dirty="0">
                <a:ea typeface="Calibri" panose="020F0502020204030204" pitchFamily="34" charset="0"/>
              </a:rPr>
              <a:t>3 Öfen im 24/7-Betrieb</a:t>
            </a:r>
          </a:p>
          <a:p>
            <a:pPr>
              <a:lnSpc>
                <a:spcPct val="110000"/>
              </a:lnSpc>
            </a:pPr>
            <a:r>
              <a:rPr lang="de-CH" dirty="0">
                <a:ea typeface="Calibri" panose="020F0502020204030204" pitchFamily="34" charset="0"/>
              </a:rPr>
              <a:t>Strom für 32’500 Haushalte</a:t>
            </a:r>
          </a:p>
          <a:p>
            <a:pPr>
              <a:lnSpc>
                <a:spcPct val="110000"/>
              </a:lnSpc>
            </a:pPr>
            <a:r>
              <a:rPr lang="de-CH" dirty="0">
                <a:ea typeface="Calibri" panose="020F0502020204030204" pitchFamily="34" charset="0"/>
              </a:rPr>
              <a:t>Lieferung Fernwärme Hinwil &amp; Wetzikon</a:t>
            </a:r>
          </a:p>
          <a:p>
            <a:pPr>
              <a:lnSpc>
                <a:spcPct val="110000"/>
              </a:lnSpc>
            </a:pPr>
            <a:endParaRPr lang="de-CH" sz="1600" dirty="0">
              <a:ea typeface="Calibri" panose="020F0502020204030204" pitchFamily="34" charset="0"/>
            </a:endParaRPr>
          </a:p>
          <a:p>
            <a:pPr>
              <a:lnSpc>
                <a:spcPct val="110000"/>
              </a:lnSpc>
            </a:pPr>
            <a:endParaRPr lang="de-CH" sz="1600" dirty="0">
              <a:effectLst/>
              <a:ea typeface="Calibri" panose="020F0502020204030204" pitchFamily="34" charset="0"/>
            </a:endParaRPr>
          </a:p>
          <a:p>
            <a:pPr>
              <a:lnSpc>
                <a:spcPct val="110000"/>
              </a:lnSpc>
            </a:pP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B5862096-8D18-4AE1-A306-1EEB830E5F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Grafik 4">
            <a:extLst>
              <a:ext uri="{FF2B5EF4-FFF2-40B4-BE49-F238E27FC236}">
                <a16:creationId xmlns:a16="http://schemas.microsoft.com/office/drawing/2014/main" id="{61E1DA50-7EBB-B562-2136-C0477D6B96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2"/>
          <a:stretch/>
        </p:blipFill>
        <p:spPr>
          <a:xfrm>
            <a:off x="5159239" y="1063351"/>
            <a:ext cx="3578362" cy="3703912"/>
          </a:xfrm>
          <a:prstGeom prst="rect">
            <a:avLst/>
          </a:prstGeom>
        </p:spPr>
      </p:pic>
    </p:spTree>
    <p:extLst>
      <p:ext uri="{BB962C8B-B14F-4D97-AF65-F5344CB8AC3E}">
        <p14:creationId xmlns:p14="http://schemas.microsoft.com/office/powerpoint/2010/main" val="426827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B669A-9AB9-57F1-EF70-1CB8577A1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F16A7-55AF-5AB0-CA07-6140EA62A1F7}"/>
              </a:ext>
            </a:extLst>
          </p:cNvPr>
          <p:cNvSpPr>
            <a:spLocks noGrp="1"/>
          </p:cNvSpPr>
          <p:nvPr>
            <p:ph type="title"/>
          </p:nvPr>
        </p:nvSpPr>
        <p:spPr/>
        <p:txBody>
          <a:bodyPr>
            <a:normAutofit/>
          </a:bodyPr>
          <a:lstStyle/>
          <a:p>
            <a:r>
              <a:rPr lang="de-CH" dirty="0"/>
              <a:t>Warum ein Ersatzneubau?</a:t>
            </a:r>
            <a:endParaRPr sz="1300" dirty="0">
              <a:solidFill>
                <a:srgbClr val="575656"/>
              </a:solidFill>
            </a:endParaRPr>
          </a:p>
        </p:txBody>
      </p:sp>
      <p:sp>
        <p:nvSpPr>
          <p:cNvPr id="3" name="Content Placeholder 2">
            <a:extLst>
              <a:ext uri="{FF2B5EF4-FFF2-40B4-BE49-F238E27FC236}">
                <a16:creationId xmlns:a16="http://schemas.microsoft.com/office/drawing/2014/main" id="{607E8CA2-9BE2-BFA5-A0DA-9DF909FC7526}"/>
              </a:ext>
            </a:extLst>
          </p:cNvPr>
          <p:cNvSpPr>
            <a:spLocks noGrp="1"/>
          </p:cNvSpPr>
          <p:nvPr>
            <p:ph idx="1"/>
          </p:nvPr>
        </p:nvSpPr>
        <p:spPr>
          <a:xfrm>
            <a:off x="412749" y="996940"/>
            <a:ext cx="4190565" cy="3683009"/>
          </a:xfrm>
        </p:spPr>
        <p:txBody>
          <a:bodyPr>
            <a:noAutofit/>
          </a:bodyPr>
          <a:lstStyle/>
          <a:p>
            <a:pPr lvl="0">
              <a:lnSpc>
                <a:spcPct val="100000"/>
              </a:lnSpc>
            </a:pPr>
            <a:r>
              <a:rPr lang="de-CH" dirty="0"/>
              <a:t>Die KEZO erfüllt seit über 50 Jahren eine zentrale Aufgabe für die Region </a:t>
            </a:r>
          </a:p>
          <a:p>
            <a:pPr lvl="0">
              <a:lnSpc>
                <a:spcPct val="100000"/>
              </a:lnSpc>
            </a:pPr>
            <a:r>
              <a:rPr lang="de-CH" dirty="0"/>
              <a:t>Die Anlage ist nach wie vor funktionstüchtig, kommt aber ans Ende ihrer Lebensdauer </a:t>
            </a:r>
          </a:p>
          <a:p>
            <a:pPr lvl="0">
              <a:lnSpc>
                <a:spcPct val="100000"/>
              </a:lnSpc>
            </a:pPr>
            <a:r>
              <a:rPr lang="de-CH" dirty="0"/>
              <a:t>Seit 1970 wurde Anlage mehrfach erweitert </a:t>
            </a:r>
            <a:br>
              <a:rPr lang="de-CH" dirty="0"/>
            </a:br>
            <a:r>
              <a:rPr lang="de-CH" dirty="0">
                <a:sym typeface="Wingdings" pitchFamily="2" charset="2"/>
              </a:rPr>
              <a:t> heute ist sie komplex und im  Betrieb und energetisch nicht effizient</a:t>
            </a:r>
          </a:p>
          <a:p>
            <a:pPr lvl="0">
              <a:lnSpc>
                <a:spcPct val="100000"/>
              </a:lnSpc>
            </a:pPr>
            <a:r>
              <a:rPr lang="de-CH" dirty="0">
                <a:sym typeface="Wingdings" pitchFamily="2" charset="2"/>
              </a:rPr>
              <a:t>Anforderungen punkto Effizienz und Logistik haben sich seither verändert</a:t>
            </a:r>
          </a:p>
          <a:p>
            <a:pPr lvl="0">
              <a:lnSpc>
                <a:spcPct val="100000"/>
              </a:lnSpc>
            </a:pPr>
            <a:r>
              <a:rPr lang="de-CH" dirty="0">
                <a:sym typeface="Wingdings" pitchFamily="2" charset="2"/>
              </a:rPr>
              <a:t>Gesetzgeber gibt Rahmenbedingungen vor, die langfristig nicht mehr erfüllt werden können</a:t>
            </a:r>
          </a:p>
        </p:txBody>
      </p:sp>
      <p:sp>
        <p:nvSpPr>
          <p:cNvPr id="4" name="Fußzeilenplatzhalter 3">
            <a:extLst>
              <a:ext uri="{FF2B5EF4-FFF2-40B4-BE49-F238E27FC236}">
                <a16:creationId xmlns:a16="http://schemas.microsoft.com/office/drawing/2014/main" id="{9DE10B17-40B3-BEF2-F32B-8591AB59D4FE}"/>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3E35D840-88B0-5D3B-513F-09DB98B312B3}"/>
              </a:ext>
            </a:extLst>
          </p:cNvPr>
          <p:cNvSpPr>
            <a:spLocks noGrp="1"/>
          </p:cNvSpPr>
          <p:nvPr>
            <p:ph type="sldNum" sz="quarter" idx="12"/>
          </p:nvPr>
        </p:nvSpPr>
        <p:spPr/>
        <p:txBody>
          <a:bodyPr/>
          <a:lstStyle/>
          <a:p>
            <a:fld id="{F0000D35-D966-1247-9393-B9EFB552A7F1}" type="slidenum">
              <a:rPr lang="de-DE" smtClean="0"/>
              <a:pPr/>
              <a:t>11</a:t>
            </a:fld>
            <a:endParaRPr lang="de-DE"/>
          </a:p>
        </p:txBody>
      </p:sp>
      <p:pic>
        <p:nvPicPr>
          <p:cNvPr id="7" name="Grafik 6" descr="Ein Bild, das draußen, Gebäude, Luftfotografie, Haus enthält.&#10;&#10;Automatisch generierte Beschreibung">
            <a:extLst>
              <a:ext uri="{FF2B5EF4-FFF2-40B4-BE49-F238E27FC236}">
                <a16:creationId xmlns:a16="http://schemas.microsoft.com/office/drawing/2014/main" id="{BD8A93FD-053B-325B-4699-F4C0D089E9DC}"/>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5148263" y="1073150"/>
            <a:ext cx="3576637" cy="3694113"/>
          </a:xfrm>
          <a:prstGeom prst="rect">
            <a:avLst/>
          </a:prstGeom>
        </p:spPr>
      </p:pic>
    </p:spTree>
    <p:extLst>
      <p:ext uri="{BB962C8B-B14F-4D97-AF65-F5344CB8AC3E}">
        <p14:creationId xmlns:p14="http://schemas.microsoft.com/office/powerpoint/2010/main" val="901521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40F0F-BADF-2C98-F857-43D2ECD60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FD372-C540-D5C1-FA8E-0ECEE89FC1B9}"/>
              </a:ext>
            </a:extLst>
          </p:cNvPr>
          <p:cNvSpPr>
            <a:spLocks noGrp="1"/>
          </p:cNvSpPr>
          <p:nvPr>
            <p:ph type="title"/>
          </p:nvPr>
        </p:nvSpPr>
        <p:spPr/>
        <p:txBody>
          <a:bodyPr>
            <a:normAutofit/>
          </a:bodyPr>
          <a:lstStyle/>
          <a:p>
            <a:r>
              <a:rPr lang="de-CH" dirty="0"/>
              <a:t>Warum ein Ersatzneubau?</a:t>
            </a:r>
            <a:endParaRPr sz="1300" dirty="0">
              <a:solidFill>
                <a:srgbClr val="575656"/>
              </a:solidFill>
            </a:endParaRPr>
          </a:p>
        </p:txBody>
      </p:sp>
      <p:sp>
        <p:nvSpPr>
          <p:cNvPr id="3" name="Content Placeholder 2">
            <a:extLst>
              <a:ext uri="{FF2B5EF4-FFF2-40B4-BE49-F238E27FC236}">
                <a16:creationId xmlns:a16="http://schemas.microsoft.com/office/drawing/2014/main" id="{C2A2D119-3520-7378-789B-123CA2A0DDDB}"/>
              </a:ext>
            </a:extLst>
          </p:cNvPr>
          <p:cNvSpPr>
            <a:spLocks noGrp="1"/>
          </p:cNvSpPr>
          <p:nvPr>
            <p:ph idx="1"/>
          </p:nvPr>
        </p:nvSpPr>
        <p:spPr>
          <a:xfrm>
            <a:off x="412749" y="996940"/>
            <a:ext cx="4190565" cy="3683009"/>
          </a:xfrm>
        </p:spPr>
        <p:txBody>
          <a:bodyPr/>
          <a:lstStyle/>
          <a:p>
            <a:pPr lvl="0">
              <a:lnSpc>
                <a:spcPct val="100000"/>
              </a:lnSpc>
            </a:pPr>
            <a:r>
              <a:rPr lang="de-CH" dirty="0"/>
              <a:t>Jetzt haben wir die Chance, das gesamte Areal neu und zukunftsfähig zu gestalten </a:t>
            </a:r>
          </a:p>
          <a:p>
            <a:pPr lvl="0">
              <a:lnSpc>
                <a:spcPct val="100000"/>
              </a:lnSpc>
            </a:pPr>
            <a:endParaRPr lang="de-CH" dirty="0"/>
          </a:p>
          <a:p>
            <a:pPr lvl="0">
              <a:lnSpc>
                <a:spcPct val="100000"/>
              </a:lnSpc>
            </a:pPr>
            <a:r>
              <a:rPr lang="de-CH" b="1" dirty="0"/>
              <a:t>Wir planen nicht nur eine neue Anlage – wir gestalten das ganze Areal für die nächsten Jahrzehnte.</a:t>
            </a:r>
            <a:endParaRPr b="1" dirty="0"/>
          </a:p>
        </p:txBody>
      </p:sp>
      <p:sp>
        <p:nvSpPr>
          <p:cNvPr id="4" name="Fußzeilenplatzhalter 3">
            <a:extLst>
              <a:ext uri="{FF2B5EF4-FFF2-40B4-BE49-F238E27FC236}">
                <a16:creationId xmlns:a16="http://schemas.microsoft.com/office/drawing/2014/main" id="{56346B65-816A-E42E-60E1-8FE3134AB80C}"/>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D8CAEA69-488C-C7BA-43BA-1C2EB840FE86}"/>
              </a:ext>
            </a:extLst>
          </p:cNvPr>
          <p:cNvSpPr>
            <a:spLocks noGrp="1"/>
          </p:cNvSpPr>
          <p:nvPr>
            <p:ph type="sldNum" sz="quarter" idx="12"/>
          </p:nvPr>
        </p:nvSpPr>
        <p:spPr/>
        <p:txBody>
          <a:bodyPr/>
          <a:lstStyle/>
          <a:p>
            <a:fld id="{F0000D35-D966-1247-9393-B9EFB552A7F1}" type="slidenum">
              <a:rPr lang="de-DE" smtClean="0"/>
              <a:pPr/>
              <a:t>12</a:t>
            </a:fld>
            <a:endParaRPr lang="de-DE"/>
          </a:p>
        </p:txBody>
      </p:sp>
      <p:pic>
        <p:nvPicPr>
          <p:cNvPr id="8" name="Grafik 7">
            <a:extLst>
              <a:ext uri="{FF2B5EF4-FFF2-40B4-BE49-F238E27FC236}">
                <a16:creationId xmlns:a16="http://schemas.microsoft.com/office/drawing/2014/main" id="{29F7862B-1D26-482D-17C8-9A32A76BB30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48262" y="1066801"/>
            <a:ext cx="3576637" cy="2044699"/>
          </a:xfrm>
          <a:prstGeom prst="rect">
            <a:avLst/>
          </a:prstGeom>
        </p:spPr>
      </p:pic>
    </p:spTree>
    <p:extLst>
      <p:ext uri="{BB962C8B-B14F-4D97-AF65-F5344CB8AC3E}">
        <p14:creationId xmlns:p14="http://schemas.microsoft.com/office/powerpoint/2010/main" val="330110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9D967-801B-2BA2-DD12-2DDCD9A3309A}"/>
            </a:ext>
          </a:extLst>
        </p:cNvPr>
        <p:cNvGrpSpPr/>
        <p:nvPr/>
      </p:nvGrpSpPr>
      <p:grpSpPr>
        <a:xfrm>
          <a:off x="0" y="0"/>
          <a:ext cx="0" cy="0"/>
          <a:chOff x="0" y="0"/>
          <a:chExt cx="0" cy="0"/>
        </a:xfrm>
      </p:grpSpPr>
      <p:sp>
        <p:nvSpPr>
          <p:cNvPr id="7" name="Untertitel 6">
            <a:extLst>
              <a:ext uri="{FF2B5EF4-FFF2-40B4-BE49-F238E27FC236}">
                <a16:creationId xmlns:a16="http://schemas.microsoft.com/office/drawing/2014/main" id="{DAF11FD7-09F7-8017-91A1-51B2E0882E3F}"/>
              </a:ext>
            </a:extLst>
          </p:cNvPr>
          <p:cNvSpPr>
            <a:spLocks noGrp="1"/>
          </p:cNvSpPr>
          <p:nvPr>
            <p:ph type="subTitle" idx="1"/>
          </p:nvPr>
        </p:nvSpPr>
        <p:spPr>
          <a:xfrm>
            <a:off x="323032" y="1740253"/>
            <a:ext cx="3560036" cy="1663745"/>
          </a:xfrm>
        </p:spPr>
        <p:txBody>
          <a:bodyPr/>
          <a:lstStyle/>
          <a:p>
            <a:pPr>
              <a:lnSpc>
                <a:spcPct val="110000"/>
              </a:lnSpc>
              <a:spcBef>
                <a:spcPts val="0"/>
              </a:spcBef>
            </a:pPr>
            <a:r>
              <a:rPr lang="de-DE" sz="3000" dirty="0"/>
              <a:t>Die neue Anlage</a:t>
            </a:r>
          </a:p>
          <a:p>
            <a:pPr>
              <a:lnSpc>
                <a:spcPct val="110000"/>
              </a:lnSpc>
              <a:spcBef>
                <a:spcPts val="0"/>
              </a:spcBef>
            </a:pPr>
            <a:endParaRPr lang="de-DE" sz="2100" dirty="0">
              <a:solidFill>
                <a:srgbClr val="0B823E"/>
              </a:solidFill>
            </a:endParaRPr>
          </a:p>
          <a:p>
            <a:pPr>
              <a:lnSpc>
                <a:spcPct val="110000"/>
              </a:lnSpc>
              <a:spcBef>
                <a:spcPts val="0"/>
              </a:spcBef>
            </a:pPr>
            <a:r>
              <a:rPr lang="de-DE" sz="2100" dirty="0">
                <a:solidFill>
                  <a:srgbClr val="0A823D"/>
                </a:solidFill>
              </a:rPr>
              <a:t>Urs Dubs</a:t>
            </a:r>
          </a:p>
          <a:p>
            <a:pPr>
              <a:lnSpc>
                <a:spcPct val="110000"/>
              </a:lnSpc>
              <a:spcBef>
                <a:spcPts val="0"/>
              </a:spcBef>
            </a:pPr>
            <a:r>
              <a:rPr lang="de-DE" sz="2100" dirty="0">
                <a:solidFill>
                  <a:srgbClr val="0A823D"/>
                </a:solidFill>
              </a:rPr>
              <a:t>Projektleiter Ersatzneubau</a:t>
            </a:r>
            <a:endParaRPr lang="de-CH" sz="2100" dirty="0">
              <a:solidFill>
                <a:srgbClr val="0A823D"/>
              </a:solidFill>
            </a:endParaRPr>
          </a:p>
        </p:txBody>
      </p:sp>
      <p:pic>
        <p:nvPicPr>
          <p:cNvPr id="3" name="Grafik 2">
            <a:extLst>
              <a:ext uri="{FF2B5EF4-FFF2-40B4-BE49-F238E27FC236}">
                <a16:creationId xmlns:a16="http://schemas.microsoft.com/office/drawing/2014/main" id="{27CC9E4C-A1FA-69EE-CF71-592E6979916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180852" y="1260075"/>
            <a:ext cx="4963148" cy="2985821"/>
          </a:xfrm>
          <a:prstGeom prst="rect">
            <a:avLst/>
          </a:prstGeom>
        </p:spPr>
      </p:pic>
    </p:spTree>
    <p:extLst>
      <p:ext uri="{BB962C8B-B14F-4D97-AF65-F5344CB8AC3E}">
        <p14:creationId xmlns:p14="http://schemas.microsoft.com/office/powerpoint/2010/main" val="3859515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BF73F-F7F3-6BB2-6619-14D7F4509FF6}"/>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3DE61610-353B-1E81-F0E9-A956A8D1F3B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1800" y="1066800"/>
            <a:ext cx="8294288" cy="2493523"/>
          </a:xfrm>
          <a:prstGeom prst="rect">
            <a:avLst/>
          </a:prstGeom>
        </p:spPr>
      </p:pic>
      <p:sp>
        <p:nvSpPr>
          <p:cNvPr id="2" name="Titel 1">
            <a:extLst>
              <a:ext uri="{FF2B5EF4-FFF2-40B4-BE49-F238E27FC236}">
                <a16:creationId xmlns:a16="http://schemas.microsoft.com/office/drawing/2014/main" id="{27F34968-C7C2-5EDA-937E-84359E3BC381}"/>
              </a:ext>
            </a:extLst>
          </p:cNvPr>
          <p:cNvSpPr>
            <a:spLocks noGrp="1"/>
          </p:cNvSpPr>
          <p:nvPr>
            <p:ph type="title"/>
          </p:nvPr>
        </p:nvSpPr>
        <p:spPr>
          <a:xfrm>
            <a:off x="407782" y="227331"/>
            <a:ext cx="8303761" cy="619522"/>
          </a:xfrm>
        </p:spPr>
        <p:txBody>
          <a:bodyPr>
            <a:normAutofit/>
          </a:bodyPr>
          <a:lstStyle/>
          <a:p>
            <a:pPr>
              <a:lnSpc>
                <a:spcPct val="110000"/>
              </a:lnSpc>
            </a:pPr>
            <a:r>
              <a:rPr lang="de-CH" dirty="0">
                <a:solidFill>
                  <a:srgbClr val="0B823E"/>
                </a:solidFill>
              </a:rPr>
              <a:t>Termine und Meilensteine</a:t>
            </a:r>
          </a:p>
        </p:txBody>
      </p:sp>
      <p:sp>
        <p:nvSpPr>
          <p:cNvPr id="4" name="Foliennummernplatzhalter 3">
            <a:extLst>
              <a:ext uri="{FF2B5EF4-FFF2-40B4-BE49-F238E27FC236}">
                <a16:creationId xmlns:a16="http://schemas.microsoft.com/office/drawing/2014/main" id="{3D901885-2458-B73A-27C3-5A7EBDBEC0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Fußzeilenplatzhalter 2">
            <a:extLst>
              <a:ext uri="{FF2B5EF4-FFF2-40B4-BE49-F238E27FC236}">
                <a16:creationId xmlns:a16="http://schemas.microsoft.com/office/drawing/2014/main" id="{2A5E46C4-6716-A798-0866-952B38A5731A}"/>
              </a:ext>
            </a:extLst>
          </p:cNvPr>
          <p:cNvSpPr>
            <a:spLocks noGrp="1"/>
          </p:cNvSpPr>
          <p:nvPr>
            <p:ph type="ftr" sz="quarter" idx="11"/>
          </p:nvPr>
        </p:nvSpPr>
        <p:spPr/>
        <p:txBody>
          <a:bodyPr/>
          <a:lstStyle/>
          <a:p>
            <a:r>
              <a:rPr lang="de-DE"/>
              <a:t>Infoveranstaltung Masterplan, 7. Mai 2026</a:t>
            </a:r>
          </a:p>
        </p:txBody>
      </p:sp>
      <p:cxnSp>
        <p:nvCxnSpPr>
          <p:cNvPr id="12" name="Gerader Verbinder 11">
            <a:extLst>
              <a:ext uri="{FF2B5EF4-FFF2-40B4-BE49-F238E27FC236}">
                <a16:creationId xmlns:a16="http://schemas.microsoft.com/office/drawing/2014/main" id="{1F696EAD-3290-1865-6C7E-7261E1C2350F}"/>
              </a:ext>
            </a:extLst>
          </p:cNvPr>
          <p:cNvCxnSpPr/>
          <p:nvPr/>
        </p:nvCxnSpPr>
        <p:spPr>
          <a:xfrm>
            <a:off x="4964143" y="1008931"/>
            <a:ext cx="0" cy="262890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EFC1716F-0FEB-40A2-BED6-41BE2A93F47B}"/>
              </a:ext>
            </a:extLst>
          </p:cNvPr>
          <p:cNvSpPr/>
          <p:nvPr/>
        </p:nvSpPr>
        <p:spPr>
          <a:xfrm>
            <a:off x="431800" y="2310010"/>
            <a:ext cx="5495587" cy="42920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13866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324CC-4FAD-4FEC-ACC0-8F90BAD46CCA}"/>
              </a:ext>
            </a:extLst>
          </p:cNvPr>
          <p:cNvSpPr>
            <a:spLocks noGrp="1"/>
          </p:cNvSpPr>
          <p:nvPr>
            <p:ph type="title"/>
          </p:nvPr>
        </p:nvSpPr>
        <p:spPr/>
        <p:txBody>
          <a:bodyPr/>
          <a:lstStyle/>
          <a:p>
            <a:r>
              <a:rPr lang="de-CH" dirty="0">
                <a:solidFill>
                  <a:srgbClr val="0D823E"/>
                </a:solidFill>
              </a:rPr>
              <a:t>Kennzahlen bestehende Anlage vs. Ersatzneubau</a:t>
            </a:r>
          </a:p>
        </p:txBody>
      </p:sp>
      <p:sp>
        <p:nvSpPr>
          <p:cNvPr id="4" name="Foliennummernplatzhalter 3">
            <a:extLst>
              <a:ext uri="{FF2B5EF4-FFF2-40B4-BE49-F238E27FC236}">
                <a16:creationId xmlns:a16="http://schemas.microsoft.com/office/drawing/2014/main" id="{B5862096-8D18-4AE1-A306-1EEB830E5F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Fußzeilenplatzhalter 2">
            <a:extLst>
              <a:ext uri="{FF2B5EF4-FFF2-40B4-BE49-F238E27FC236}">
                <a16:creationId xmlns:a16="http://schemas.microsoft.com/office/drawing/2014/main" id="{C438102A-E1E7-4842-9A75-F0572B8ACEC6}"/>
              </a:ext>
            </a:extLst>
          </p:cNvPr>
          <p:cNvSpPr>
            <a:spLocks noGrp="1"/>
          </p:cNvSpPr>
          <p:nvPr>
            <p:ph type="ftr" sz="quarter" idx="11"/>
          </p:nvPr>
        </p:nvSpPr>
        <p:spPr/>
        <p:txBody>
          <a:bodyPr/>
          <a:lstStyle/>
          <a:p>
            <a:r>
              <a:rPr lang="de-DE"/>
              <a:t>Infoveranstaltung Masterplan, 7. Mai 2026</a:t>
            </a:r>
          </a:p>
        </p:txBody>
      </p:sp>
      <p:graphicFrame>
        <p:nvGraphicFramePr>
          <p:cNvPr id="5" name="Tabelle 11">
            <a:extLst>
              <a:ext uri="{FF2B5EF4-FFF2-40B4-BE49-F238E27FC236}">
                <a16:creationId xmlns:a16="http://schemas.microsoft.com/office/drawing/2014/main" id="{1751D375-DC39-4614-86AE-B1855D7DB156}"/>
              </a:ext>
            </a:extLst>
          </p:cNvPr>
          <p:cNvGraphicFramePr>
            <a:graphicFrameLocks noGrp="1"/>
          </p:cNvGraphicFramePr>
          <p:nvPr>
            <p:extLst>
              <p:ext uri="{D42A27DB-BD31-4B8C-83A1-F6EECF244321}">
                <p14:modId xmlns:p14="http://schemas.microsoft.com/office/powerpoint/2010/main" val="1993705128"/>
              </p:ext>
            </p:extLst>
          </p:nvPr>
        </p:nvGraphicFramePr>
        <p:xfrm>
          <a:off x="431800" y="1066799"/>
          <a:ext cx="8293101" cy="3700463"/>
        </p:xfrm>
        <a:graphic>
          <a:graphicData uri="http://schemas.openxmlformats.org/drawingml/2006/table">
            <a:tbl>
              <a:tblPr firstRow="1" bandRow="1">
                <a:tableStyleId>{5C22544A-7EE6-4342-B048-85BDC9FD1C3A}</a:tableStyleId>
              </a:tblPr>
              <a:tblGrid>
                <a:gridCol w="2764367">
                  <a:extLst>
                    <a:ext uri="{9D8B030D-6E8A-4147-A177-3AD203B41FA5}">
                      <a16:colId xmlns:a16="http://schemas.microsoft.com/office/drawing/2014/main" val="3341421560"/>
                    </a:ext>
                  </a:extLst>
                </a:gridCol>
                <a:gridCol w="2764367">
                  <a:extLst>
                    <a:ext uri="{9D8B030D-6E8A-4147-A177-3AD203B41FA5}">
                      <a16:colId xmlns:a16="http://schemas.microsoft.com/office/drawing/2014/main" val="1820812082"/>
                    </a:ext>
                  </a:extLst>
                </a:gridCol>
                <a:gridCol w="2764367">
                  <a:extLst>
                    <a:ext uri="{9D8B030D-6E8A-4147-A177-3AD203B41FA5}">
                      <a16:colId xmlns:a16="http://schemas.microsoft.com/office/drawing/2014/main" val="4081647034"/>
                    </a:ext>
                  </a:extLst>
                </a:gridCol>
              </a:tblGrid>
              <a:tr h="333556">
                <a:tc>
                  <a:txBody>
                    <a:bodyPr/>
                    <a:lstStyle/>
                    <a:p>
                      <a:endParaRPr lang="de-CH" sz="1200" dirty="0">
                        <a:latin typeface="Arial" panose="020B0604020202020204" pitchFamily="34" charset="0"/>
                        <a:cs typeface="Arial" panose="020B0604020202020204" pitchFamily="34" charset="0"/>
                      </a:endParaRPr>
                    </a:p>
                  </a:txBody>
                  <a:tcPr>
                    <a:solidFill>
                      <a:srgbClr val="192E5B"/>
                    </a:solidFill>
                  </a:tcPr>
                </a:tc>
                <a:tc>
                  <a:txBody>
                    <a:bodyPr/>
                    <a:lstStyle/>
                    <a:p>
                      <a:r>
                        <a:rPr lang="de-CH" sz="1200" dirty="0">
                          <a:latin typeface="Arial" panose="020B0604020202020204" pitchFamily="34" charset="0"/>
                          <a:cs typeface="Arial" panose="020B0604020202020204" pitchFamily="34" charset="0"/>
                        </a:rPr>
                        <a:t>KEZO heute</a:t>
                      </a:r>
                    </a:p>
                  </a:txBody>
                  <a:tcPr>
                    <a:solidFill>
                      <a:srgbClr val="192E5B"/>
                    </a:solidFill>
                  </a:tcPr>
                </a:tc>
                <a:tc>
                  <a:txBody>
                    <a:bodyPr/>
                    <a:lstStyle/>
                    <a:p>
                      <a:r>
                        <a:rPr lang="de-CH" sz="1200" dirty="0">
                          <a:latin typeface="Arial" panose="020B0604020202020204" pitchFamily="34" charset="0"/>
                          <a:cs typeface="Arial" panose="020B0604020202020204" pitchFamily="34" charset="0"/>
                        </a:rPr>
                        <a:t>KEZO-Ersatzneubau</a:t>
                      </a:r>
                    </a:p>
                  </a:txBody>
                  <a:tcPr>
                    <a:solidFill>
                      <a:srgbClr val="192E5B"/>
                    </a:solidFill>
                  </a:tcPr>
                </a:tc>
                <a:extLst>
                  <a:ext uri="{0D108BD9-81ED-4DB2-BD59-A6C34878D82A}">
                    <a16:rowId xmlns:a16="http://schemas.microsoft.com/office/drawing/2014/main" val="447791197"/>
                  </a:ext>
                </a:extLst>
              </a:tr>
              <a:tr h="523964">
                <a:tc>
                  <a:txBody>
                    <a:bodyPr/>
                    <a:lstStyle/>
                    <a:p>
                      <a:pPr algn="l"/>
                      <a:r>
                        <a:rPr lang="de-CH" sz="1200">
                          <a:solidFill>
                            <a:srgbClr val="575656"/>
                          </a:solidFill>
                          <a:latin typeface="Arial" panose="020B0604020202020204" pitchFamily="34" charset="0"/>
                          <a:cs typeface="Arial" panose="020B0604020202020204" pitchFamily="34" charset="0"/>
                        </a:rPr>
                        <a:t>Anzahl Ofenlinien</a:t>
                      </a:r>
                    </a:p>
                  </a:txBody>
                  <a:tcPr anchor="ctr"/>
                </a:tc>
                <a:tc>
                  <a:txBody>
                    <a:bodyPr/>
                    <a:lstStyle/>
                    <a:p>
                      <a:pPr algn="l"/>
                      <a:r>
                        <a:rPr lang="de-CH" sz="1200">
                          <a:solidFill>
                            <a:srgbClr val="575656"/>
                          </a:solidFill>
                          <a:latin typeface="Arial" panose="020B0604020202020204" pitchFamily="34" charset="0"/>
                          <a:cs typeface="Arial" panose="020B0604020202020204" pitchFamily="34" charset="0"/>
                        </a:rPr>
                        <a:t>2x 45’000 t/a</a:t>
                      </a:r>
                    </a:p>
                    <a:p>
                      <a:pPr algn="l"/>
                      <a:r>
                        <a:rPr lang="de-CH" sz="1200">
                          <a:solidFill>
                            <a:srgbClr val="575656"/>
                          </a:solidFill>
                          <a:latin typeface="Arial" panose="020B0604020202020204" pitchFamily="34" charset="0"/>
                          <a:cs typeface="Arial" panose="020B0604020202020204" pitchFamily="34" charset="0"/>
                        </a:rPr>
                        <a:t>1x 90’000 t/a</a:t>
                      </a:r>
                    </a:p>
                  </a:txBody>
                  <a:tcPr anchor="ctr"/>
                </a:tc>
                <a:tc>
                  <a:txBody>
                    <a:bodyPr/>
                    <a:lstStyle/>
                    <a:p>
                      <a:pPr algn="l"/>
                      <a:r>
                        <a:rPr lang="de-CH" sz="1200" b="0" dirty="0">
                          <a:solidFill>
                            <a:srgbClr val="575656"/>
                          </a:solidFill>
                          <a:latin typeface="Arial" panose="020B0604020202020204" pitchFamily="34" charset="0"/>
                          <a:cs typeface="Arial" panose="020B0604020202020204" pitchFamily="34" charset="0"/>
                        </a:rPr>
                        <a:t>1x 120’000 t/a</a:t>
                      </a:r>
                    </a:p>
                  </a:txBody>
                  <a:tcPr anchor="ctr"/>
                </a:tc>
                <a:extLst>
                  <a:ext uri="{0D108BD9-81ED-4DB2-BD59-A6C34878D82A}">
                    <a16:rowId xmlns:a16="http://schemas.microsoft.com/office/drawing/2014/main" val="2253063982"/>
                  </a:ext>
                </a:extLst>
              </a:tr>
              <a:tr h="317643">
                <a:tc>
                  <a:txBody>
                    <a:bodyPr/>
                    <a:lstStyle/>
                    <a:p>
                      <a:pPr algn="l"/>
                      <a:r>
                        <a:rPr lang="de-DE" sz="1200" dirty="0">
                          <a:solidFill>
                            <a:srgbClr val="575656"/>
                          </a:solidFill>
                          <a:latin typeface="Arial" panose="020B0604020202020204" pitchFamily="34" charset="0"/>
                          <a:cs typeface="Arial" panose="020B0604020202020204" pitchFamily="34" charset="0"/>
                        </a:rPr>
                        <a:t>CO</a:t>
                      </a:r>
                      <a:r>
                        <a:rPr lang="de-DE" sz="1200" baseline="-25000" dirty="0">
                          <a:solidFill>
                            <a:srgbClr val="575656"/>
                          </a:solidFill>
                          <a:latin typeface="Arial" panose="020B0604020202020204" pitchFamily="34" charset="0"/>
                          <a:cs typeface="Arial" panose="020B0604020202020204" pitchFamily="34" charset="0"/>
                        </a:rPr>
                        <a:t>2</a:t>
                      </a:r>
                      <a:r>
                        <a:rPr lang="de-DE" sz="1200" dirty="0">
                          <a:solidFill>
                            <a:srgbClr val="575656"/>
                          </a:solidFill>
                          <a:latin typeface="Arial" panose="020B0604020202020204" pitchFamily="34" charset="0"/>
                          <a:cs typeface="Arial" panose="020B0604020202020204" pitchFamily="34" charset="0"/>
                        </a:rPr>
                        <a:t>-Abscheidung</a:t>
                      </a:r>
                      <a:endParaRPr lang="de-CH" sz="1200" dirty="0">
                        <a:solidFill>
                          <a:srgbClr val="575656"/>
                        </a:solidFill>
                        <a:latin typeface="Arial" panose="020B0604020202020204" pitchFamily="34" charset="0"/>
                        <a:cs typeface="Arial" panose="020B0604020202020204" pitchFamily="34" charset="0"/>
                      </a:endParaRPr>
                    </a:p>
                  </a:txBody>
                  <a:tcPr anchor="ctr"/>
                </a:tc>
                <a:tc>
                  <a:txBody>
                    <a:bodyPr/>
                    <a:lstStyle/>
                    <a:p>
                      <a:pPr algn="l"/>
                      <a:r>
                        <a:rPr lang="de-DE" sz="1200" dirty="0">
                          <a:solidFill>
                            <a:srgbClr val="575656"/>
                          </a:solidFill>
                          <a:latin typeface="Arial" panose="020B0604020202020204" pitchFamily="34" charset="0"/>
                          <a:cs typeface="Arial" panose="020B0604020202020204" pitchFamily="34" charset="0"/>
                        </a:rPr>
                        <a:t>0</a:t>
                      </a:r>
                      <a:endParaRPr lang="de-CH" sz="1200" dirty="0">
                        <a:solidFill>
                          <a:srgbClr val="575656"/>
                        </a:solidFill>
                        <a:latin typeface="Arial" panose="020B0604020202020204" pitchFamily="34" charset="0"/>
                        <a:cs typeface="Arial" panose="020B0604020202020204" pitchFamily="34" charset="0"/>
                      </a:endParaRPr>
                    </a:p>
                  </a:txBody>
                  <a:tcPr anchor="ctr"/>
                </a:tc>
                <a:tc>
                  <a:txBody>
                    <a:bodyPr/>
                    <a:lstStyle/>
                    <a:p>
                      <a:pPr algn="l"/>
                      <a:r>
                        <a:rPr lang="de-DE" sz="1200" b="0" dirty="0">
                          <a:solidFill>
                            <a:srgbClr val="575656"/>
                          </a:solidFill>
                          <a:latin typeface="Arial" panose="020B0604020202020204" pitchFamily="34" charset="0"/>
                          <a:cs typeface="Arial" panose="020B0604020202020204" pitchFamily="34" charset="0"/>
                        </a:rPr>
                        <a:t>120‘000 t/a (etappiert)</a:t>
                      </a:r>
                      <a:endParaRPr lang="de-CH" sz="1200" b="0" dirty="0">
                        <a:solidFill>
                          <a:srgbClr val="575656"/>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76293203"/>
                  </a:ext>
                </a:extLst>
              </a:tr>
              <a:tr h="523964">
                <a:tc>
                  <a:txBody>
                    <a:bodyPr/>
                    <a:lstStyle/>
                    <a:p>
                      <a:pPr algn="l"/>
                      <a:r>
                        <a:rPr lang="de-CH" sz="1200" dirty="0">
                          <a:solidFill>
                            <a:srgbClr val="575656"/>
                          </a:solidFill>
                          <a:latin typeface="Arial" panose="020B0604020202020204" pitchFamily="34" charset="0"/>
                          <a:cs typeface="Arial" panose="020B0604020202020204" pitchFamily="34" charset="0"/>
                        </a:rPr>
                        <a:t>Wärmeexport</a:t>
                      </a:r>
                    </a:p>
                  </a:txBody>
                  <a:tcPr anchor="ctr"/>
                </a:tc>
                <a:tc>
                  <a:txBody>
                    <a:bodyPr/>
                    <a:lstStyle/>
                    <a:p>
                      <a:pPr algn="l"/>
                      <a:r>
                        <a:rPr lang="de-CH" sz="1200" b="1" dirty="0">
                          <a:solidFill>
                            <a:srgbClr val="575656"/>
                          </a:solidFill>
                          <a:latin typeface="Arial" panose="020B0604020202020204" pitchFamily="34" charset="0"/>
                          <a:cs typeface="Arial" panose="020B0604020202020204" pitchFamily="34" charset="0"/>
                        </a:rPr>
                        <a:t>25 GWh Fernwärme</a:t>
                      </a:r>
                    </a:p>
                    <a:p>
                      <a:pPr algn="l"/>
                      <a:r>
                        <a:rPr lang="de-CH" sz="1200" dirty="0">
                          <a:solidFill>
                            <a:srgbClr val="575656"/>
                          </a:solidFill>
                          <a:latin typeface="Arial" panose="020B0604020202020204" pitchFamily="34" charset="0"/>
                          <a:cs typeface="Arial" panose="020B0604020202020204" pitchFamily="34" charset="0"/>
                        </a:rPr>
                        <a:t>35 GWh Gewächshäuser</a:t>
                      </a:r>
                    </a:p>
                  </a:txBody>
                  <a:tcPr anchor="ctr"/>
                </a:tc>
                <a:tc>
                  <a:txBody>
                    <a:bodyPr/>
                    <a:lstStyle/>
                    <a:p>
                      <a:pPr algn="l"/>
                      <a:r>
                        <a:rPr lang="de-CH" sz="1200" b="1" dirty="0">
                          <a:solidFill>
                            <a:srgbClr val="575656"/>
                          </a:solidFill>
                          <a:latin typeface="Arial" panose="020B0604020202020204" pitchFamily="34" charset="0"/>
                          <a:cs typeface="Arial" panose="020B0604020202020204" pitchFamily="34" charset="0"/>
                        </a:rPr>
                        <a:t>150 GWh Fernwärme</a:t>
                      </a:r>
                    </a:p>
                    <a:p>
                      <a:pPr algn="l"/>
                      <a:r>
                        <a:rPr lang="de-CH" sz="1200" b="0" dirty="0">
                          <a:solidFill>
                            <a:srgbClr val="575656"/>
                          </a:solidFill>
                          <a:latin typeface="Arial" panose="020B0604020202020204" pitchFamily="34" charset="0"/>
                          <a:cs typeface="Arial" panose="020B0604020202020204" pitchFamily="34" charset="0"/>
                        </a:rPr>
                        <a:t>  35 GWh Gewächshäuser</a:t>
                      </a:r>
                    </a:p>
                  </a:txBody>
                  <a:tcPr anchor="ctr"/>
                </a:tc>
                <a:extLst>
                  <a:ext uri="{0D108BD9-81ED-4DB2-BD59-A6C34878D82A}">
                    <a16:rowId xmlns:a16="http://schemas.microsoft.com/office/drawing/2014/main" val="3190405329"/>
                  </a:ext>
                </a:extLst>
              </a:tr>
              <a:tr h="333556">
                <a:tc>
                  <a:txBody>
                    <a:bodyPr/>
                    <a:lstStyle/>
                    <a:p>
                      <a:pPr algn="l"/>
                      <a:r>
                        <a:rPr lang="de-CH" sz="1200">
                          <a:solidFill>
                            <a:srgbClr val="575656"/>
                          </a:solidFill>
                          <a:latin typeface="Arial" panose="020B0604020202020204" pitchFamily="34" charset="0"/>
                          <a:cs typeface="Arial" panose="020B0604020202020204" pitchFamily="34" charset="0"/>
                        </a:rPr>
                        <a:t>Wärmespeicher für Fernwärme</a:t>
                      </a:r>
                    </a:p>
                  </a:txBody>
                  <a:tcPr anchor="ctr"/>
                </a:tc>
                <a:tc>
                  <a:txBody>
                    <a:bodyPr/>
                    <a:lstStyle/>
                    <a:p>
                      <a:pPr algn="l"/>
                      <a:r>
                        <a:rPr lang="de-CH" sz="1200" dirty="0">
                          <a:solidFill>
                            <a:srgbClr val="575656"/>
                          </a:solidFill>
                          <a:latin typeface="Arial" panose="020B0604020202020204" pitchFamily="34" charset="0"/>
                          <a:cs typeface="Arial" panose="020B0604020202020204" pitchFamily="34" charset="0"/>
                        </a:rPr>
                        <a:t>nein</a:t>
                      </a:r>
                    </a:p>
                  </a:txBody>
                  <a:tcPr anchor="ctr"/>
                </a:tc>
                <a:tc>
                  <a:txBody>
                    <a:bodyPr/>
                    <a:lstStyle/>
                    <a:p>
                      <a:pPr algn="l"/>
                      <a:r>
                        <a:rPr lang="de-CH" sz="1200" b="0" dirty="0">
                          <a:solidFill>
                            <a:srgbClr val="575656"/>
                          </a:solidFill>
                          <a:latin typeface="Arial" panose="020B0604020202020204" pitchFamily="34" charset="0"/>
                          <a:cs typeface="Arial" panose="020B0604020202020204" pitchFamily="34" charset="0"/>
                        </a:rPr>
                        <a:t>ja</a:t>
                      </a:r>
                    </a:p>
                  </a:txBody>
                  <a:tcPr anchor="ctr"/>
                </a:tc>
                <a:extLst>
                  <a:ext uri="{0D108BD9-81ED-4DB2-BD59-A6C34878D82A}">
                    <a16:rowId xmlns:a16="http://schemas.microsoft.com/office/drawing/2014/main" val="1714958427"/>
                  </a:ext>
                </a:extLst>
              </a:tr>
              <a:tr h="333556">
                <a:tc>
                  <a:txBody>
                    <a:bodyPr/>
                    <a:lstStyle/>
                    <a:p>
                      <a:pPr algn="l"/>
                      <a:r>
                        <a:rPr lang="de-CH" sz="1200">
                          <a:solidFill>
                            <a:srgbClr val="575656"/>
                          </a:solidFill>
                          <a:latin typeface="Arial" panose="020B0604020202020204" pitchFamily="34" charset="0"/>
                          <a:cs typeface="Arial" panose="020B0604020202020204" pitchFamily="34" charset="0"/>
                        </a:rPr>
                        <a:t>Stromexport</a:t>
                      </a:r>
                    </a:p>
                  </a:txBody>
                  <a:tcPr anchor="ctr"/>
                </a:tc>
                <a:tc>
                  <a:txBody>
                    <a:bodyPr/>
                    <a:lstStyle/>
                    <a:p>
                      <a:pPr algn="l"/>
                      <a:r>
                        <a:rPr lang="de-CH" sz="1200" dirty="0">
                          <a:solidFill>
                            <a:srgbClr val="575656"/>
                          </a:solidFill>
                          <a:latin typeface="Arial" panose="020B0604020202020204" pitchFamily="34" charset="0"/>
                          <a:cs typeface="Arial" panose="020B0604020202020204" pitchFamily="34" charset="0"/>
                        </a:rPr>
                        <a:t>110 GWh</a:t>
                      </a:r>
                    </a:p>
                  </a:txBody>
                  <a:tcPr anchor="ctr"/>
                </a:tc>
                <a:tc>
                  <a:txBody>
                    <a:bodyPr/>
                    <a:lstStyle/>
                    <a:p>
                      <a:pPr algn="l"/>
                      <a:r>
                        <a:rPr lang="de-CH" sz="1200" b="1" dirty="0">
                          <a:solidFill>
                            <a:srgbClr val="575656"/>
                          </a:solidFill>
                          <a:latin typeface="Arial" panose="020B0604020202020204" pitchFamily="34" charset="0"/>
                          <a:cs typeface="Arial" panose="020B0604020202020204" pitchFamily="34" charset="0"/>
                        </a:rPr>
                        <a:t>~ 80 GWh</a:t>
                      </a:r>
                    </a:p>
                  </a:txBody>
                  <a:tcPr anchor="ctr"/>
                </a:tc>
                <a:extLst>
                  <a:ext uri="{0D108BD9-81ED-4DB2-BD59-A6C34878D82A}">
                    <a16:rowId xmlns:a16="http://schemas.microsoft.com/office/drawing/2014/main" val="688559488"/>
                  </a:ext>
                </a:extLst>
              </a:tr>
              <a:tr h="333556">
                <a:tc>
                  <a:txBody>
                    <a:bodyPr/>
                    <a:lstStyle/>
                    <a:p>
                      <a:pPr algn="l"/>
                      <a:r>
                        <a:rPr lang="de-CH" sz="1200">
                          <a:solidFill>
                            <a:srgbClr val="575656"/>
                          </a:solidFill>
                          <a:latin typeface="Arial" panose="020B0604020202020204" pitchFamily="34" charset="0"/>
                          <a:cs typeface="Arial" panose="020B0604020202020204" pitchFamily="34" charset="0"/>
                        </a:rPr>
                        <a:t>Photovoltaik</a:t>
                      </a:r>
                    </a:p>
                  </a:txBody>
                  <a:tcPr anchor="ctr"/>
                </a:tc>
                <a:tc>
                  <a:txBody>
                    <a:bodyPr/>
                    <a:lstStyle/>
                    <a:p>
                      <a:pPr algn="l"/>
                      <a:r>
                        <a:rPr lang="de-CH" sz="1200">
                          <a:solidFill>
                            <a:srgbClr val="575656"/>
                          </a:solidFill>
                          <a:latin typeface="Arial" panose="020B0604020202020204" pitchFamily="34" charset="0"/>
                          <a:cs typeface="Arial" panose="020B0604020202020204" pitchFamily="34" charset="0"/>
                        </a:rPr>
                        <a:t>nein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b="0">
                          <a:solidFill>
                            <a:srgbClr val="575656"/>
                          </a:solidFill>
                          <a:latin typeface="Arial" panose="020B0604020202020204" pitchFamily="34" charset="0"/>
                          <a:cs typeface="Arial" panose="020B0604020202020204" pitchFamily="34" charset="0"/>
                        </a:rPr>
                        <a:t>ja</a:t>
                      </a:r>
                    </a:p>
                  </a:txBody>
                  <a:tcPr anchor="ctr"/>
                </a:tc>
                <a:extLst>
                  <a:ext uri="{0D108BD9-81ED-4DB2-BD59-A6C34878D82A}">
                    <a16:rowId xmlns:a16="http://schemas.microsoft.com/office/drawing/2014/main" val="3100906756"/>
                  </a:ext>
                </a:extLst>
              </a:tr>
              <a:tr h="333556">
                <a:tc>
                  <a:txBody>
                    <a:bodyPr/>
                    <a:lstStyle/>
                    <a:p>
                      <a:pPr algn="l"/>
                      <a:r>
                        <a:rPr lang="de-CH" sz="1200">
                          <a:solidFill>
                            <a:srgbClr val="575656"/>
                          </a:solidFill>
                          <a:latin typeface="Arial" panose="020B0604020202020204" pitchFamily="34" charset="0"/>
                          <a:cs typeface="Arial" panose="020B0604020202020204" pitchFamily="34" charset="0"/>
                        </a:rPr>
                        <a:t>Bunkerkapazität</a:t>
                      </a:r>
                    </a:p>
                  </a:txBody>
                  <a:tcPr anchor="ctr"/>
                </a:tc>
                <a:tc>
                  <a:txBody>
                    <a:bodyPr/>
                    <a:lstStyle/>
                    <a:p>
                      <a:pPr algn="l"/>
                      <a:r>
                        <a:rPr lang="de-CH" sz="1200">
                          <a:solidFill>
                            <a:srgbClr val="575656"/>
                          </a:solidFill>
                          <a:latin typeface="Arial" panose="020B0604020202020204" pitchFamily="34" charset="0"/>
                          <a:cs typeface="Arial" panose="020B0604020202020204" pitchFamily="34" charset="0"/>
                        </a:rPr>
                        <a:t>5 Tage</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b="1" dirty="0">
                          <a:solidFill>
                            <a:srgbClr val="575656"/>
                          </a:solidFill>
                          <a:latin typeface="Arial" panose="020B0604020202020204" pitchFamily="34" charset="0"/>
                          <a:cs typeface="Arial" panose="020B0604020202020204" pitchFamily="34" charset="0"/>
                        </a:rPr>
                        <a:t>~14 Tage</a:t>
                      </a:r>
                    </a:p>
                  </a:txBody>
                  <a:tcPr anchor="ctr"/>
                </a:tc>
                <a:extLst>
                  <a:ext uri="{0D108BD9-81ED-4DB2-BD59-A6C34878D82A}">
                    <a16:rowId xmlns:a16="http://schemas.microsoft.com/office/drawing/2014/main" val="2352201889"/>
                  </a:ext>
                </a:extLst>
              </a:tr>
              <a:tr h="333556">
                <a:tc>
                  <a:txBody>
                    <a:bodyPr/>
                    <a:lstStyle/>
                    <a:p>
                      <a:pPr algn="l"/>
                      <a:r>
                        <a:rPr lang="de-CH" sz="1200">
                          <a:solidFill>
                            <a:srgbClr val="575656"/>
                          </a:solidFill>
                          <a:latin typeface="Arial" panose="020B0604020202020204" pitchFamily="34" charset="0"/>
                          <a:cs typeface="Arial" panose="020B0604020202020204" pitchFamily="34" charset="0"/>
                        </a:rPr>
                        <a:t>ENE-Wert (gem. VVEA mind. 0.85)</a:t>
                      </a:r>
                    </a:p>
                  </a:txBody>
                  <a:tcPr anchor="ctr"/>
                </a:tc>
                <a:tc>
                  <a:txBody>
                    <a:bodyPr/>
                    <a:lstStyle/>
                    <a:p>
                      <a:pPr algn="l"/>
                      <a:r>
                        <a:rPr lang="de-CH" sz="1200" dirty="0">
                          <a:solidFill>
                            <a:srgbClr val="575656"/>
                          </a:solidFill>
                          <a:latin typeface="Arial" panose="020B0604020202020204" pitchFamily="34" charset="0"/>
                          <a:cs typeface="Arial" panose="020B0604020202020204" pitchFamily="34" charset="0"/>
                        </a:rPr>
                        <a:t>0.56</a:t>
                      </a:r>
                    </a:p>
                  </a:txBody>
                  <a:tcPr anchor="ctr"/>
                </a:tc>
                <a:tc>
                  <a:txBody>
                    <a:bodyPr/>
                    <a:lstStyle/>
                    <a:p>
                      <a:pPr algn="l"/>
                      <a:r>
                        <a:rPr lang="de-CH" sz="1200" b="0" dirty="0">
                          <a:solidFill>
                            <a:srgbClr val="575656"/>
                          </a:solidFill>
                          <a:latin typeface="Arial" panose="020B0604020202020204" pitchFamily="34" charset="0"/>
                          <a:cs typeface="Arial" panose="020B0604020202020204" pitchFamily="34" charset="0"/>
                        </a:rPr>
                        <a:t>&gt; 1.0</a:t>
                      </a:r>
                    </a:p>
                  </a:txBody>
                  <a:tcPr anchor="ctr"/>
                </a:tc>
                <a:extLst>
                  <a:ext uri="{0D108BD9-81ED-4DB2-BD59-A6C34878D82A}">
                    <a16:rowId xmlns:a16="http://schemas.microsoft.com/office/drawing/2014/main" val="790721897"/>
                  </a:ext>
                </a:extLst>
              </a:tr>
              <a:tr h="333556">
                <a:tc>
                  <a:txBody>
                    <a:bodyPr/>
                    <a:lstStyle/>
                    <a:p>
                      <a:pPr algn="l"/>
                      <a:r>
                        <a:rPr lang="de-CH" sz="1200">
                          <a:solidFill>
                            <a:srgbClr val="575656"/>
                          </a:solidFill>
                          <a:latin typeface="Arial" panose="020B0604020202020204" pitchFamily="34" charset="0"/>
                          <a:cs typeface="Arial" panose="020B0604020202020204" pitchFamily="34" charset="0"/>
                        </a:rPr>
                        <a:t>Energiemanagement</a:t>
                      </a:r>
                    </a:p>
                  </a:txBody>
                  <a:tcPr anchor="ctr"/>
                </a:tc>
                <a:tc>
                  <a:txBody>
                    <a:bodyPr/>
                    <a:lstStyle/>
                    <a:p>
                      <a:pPr algn="l"/>
                      <a:r>
                        <a:rPr lang="de-CH" sz="1200" dirty="0">
                          <a:solidFill>
                            <a:srgbClr val="575656"/>
                          </a:solidFill>
                          <a:latin typeface="Arial" panose="020B0604020202020204" pitchFamily="34" charset="0"/>
                          <a:cs typeface="Arial" panose="020B0604020202020204" pitchFamily="34" charset="0"/>
                        </a:rPr>
                        <a:t>stromgeführt</a:t>
                      </a:r>
                    </a:p>
                  </a:txBody>
                  <a:tcPr anchor="ctr"/>
                </a:tc>
                <a:tc>
                  <a:txBody>
                    <a:bodyPr/>
                    <a:lstStyle/>
                    <a:p>
                      <a:pPr algn="l"/>
                      <a:r>
                        <a:rPr lang="de-CH" sz="1200" b="0" dirty="0">
                          <a:solidFill>
                            <a:srgbClr val="575656"/>
                          </a:solidFill>
                          <a:latin typeface="Arial" panose="020B0604020202020204" pitchFamily="34" charset="0"/>
                          <a:cs typeface="Arial" panose="020B0604020202020204" pitchFamily="34" charset="0"/>
                        </a:rPr>
                        <a:t>wärmegeführt</a:t>
                      </a:r>
                    </a:p>
                  </a:txBody>
                  <a:tcPr anchor="ctr"/>
                </a:tc>
                <a:extLst>
                  <a:ext uri="{0D108BD9-81ED-4DB2-BD59-A6C34878D82A}">
                    <a16:rowId xmlns:a16="http://schemas.microsoft.com/office/drawing/2014/main" val="1853791428"/>
                  </a:ext>
                </a:extLst>
              </a:tr>
            </a:tbl>
          </a:graphicData>
        </a:graphic>
      </p:graphicFrame>
    </p:spTree>
    <p:extLst>
      <p:ext uri="{BB962C8B-B14F-4D97-AF65-F5344CB8AC3E}">
        <p14:creationId xmlns:p14="http://schemas.microsoft.com/office/powerpoint/2010/main" val="1429709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73E6B-1AC9-F97C-0EAD-A6E29A2A34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C78225-BE6C-2FAA-BEEA-4B0EC382373E}"/>
              </a:ext>
            </a:extLst>
          </p:cNvPr>
          <p:cNvSpPr>
            <a:spLocks noGrp="1"/>
          </p:cNvSpPr>
          <p:nvPr>
            <p:ph type="title"/>
          </p:nvPr>
        </p:nvSpPr>
        <p:spPr>
          <a:xfrm>
            <a:off x="398257" y="227331"/>
            <a:ext cx="8303761" cy="619522"/>
          </a:xfrm>
        </p:spPr>
        <p:txBody>
          <a:bodyPr/>
          <a:lstStyle/>
          <a:p>
            <a:pPr>
              <a:lnSpc>
                <a:spcPct val="110000"/>
              </a:lnSpc>
            </a:pPr>
            <a:r>
              <a:rPr lang="de-CH" dirty="0">
                <a:solidFill>
                  <a:srgbClr val="0B823E"/>
                </a:solidFill>
              </a:rPr>
              <a:t>Status Vorprojekt</a:t>
            </a:r>
            <a:endParaRPr lang="de-CH" dirty="0"/>
          </a:p>
        </p:txBody>
      </p:sp>
      <p:sp>
        <p:nvSpPr>
          <p:cNvPr id="4" name="Foliennummernplatzhalter 3">
            <a:extLst>
              <a:ext uri="{FF2B5EF4-FFF2-40B4-BE49-F238E27FC236}">
                <a16:creationId xmlns:a16="http://schemas.microsoft.com/office/drawing/2014/main" id="{B5E9E9DD-4812-865E-E790-8D8C423CD4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feld 4">
            <a:extLst>
              <a:ext uri="{FF2B5EF4-FFF2-40B4-BE49-F238E27FC236}">
                <a16:creationId xmlns:a16="http://schemas.microsoft.com/office/drawing/2014/main" id="{7BFEAB32-6A79-BBF2-8936-5AEE2185E71E}"/>
              </a:ext>
            </a:extLst>
          </p:cNvPr>
          <p:cNvSpPr txBox="1"/>
          <p:nvPr/>
        </p:nvSpPr>
        <p:spPr>
          <a:xfrm>
            <a:off x="7869567" y="3413889"/>
            <a:ext cx="315532" cy="369332"/>
          </a:xfrm>
          <a:prstGeom prst="rect">
            <a:avLst/>
          </a:prstGeom>
          <a:solidFill>
            <a:schemeClr val="bg1"/>
          </a:solidFill>
        </p:spPr>
        <p:txBody>
          <a:bodyPr wrap="square" rtlCol="0">
            <a:spAutoFit/>
          </a:bodyPr>
          <a:lstStyle/>
          <a:p>
            <a:endParaRPr lang="de-CH" dirty="0"/>
          </a:p>
        </p:txBody>
      </p:sp>
      <p:pic>
        <p:nvPicPr>
          <p:cNvPr id="6" name="Grafik 5">
            <a:extLst>
              <a:ext uri="{FF2B5EF4-FFF2-40B4-BE49-F238E27FC236}">
                <a16:creationId xmlns:a16="http://schemas.microsoft.com/office/drawing/2014/main" id="{777B66CC-B118-270D-C18B-3FCB3AC164D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530840" y="977740"/>
            <a:ext cx="5257799" cy="3871135"/>
          </a:xfrm>
          <a:prstGeom prst="rect">
            <a:avLst/>
          </a:prstGeom>
        </p:spPr>
      </p:pic>
      <p:sp>
        <p:nvSpPr>
          <p:cNvPr id="7" name="Textfeld 6">
            <a:extLst>
              <a:ext uri="{FF2B5EF4-FFF2-40B4-BE49-F238E27FC236}">
                <a16:creationId xmlns:a16="http://schemas.microsoft.com/office/drawing/2014/main" id="{8AFE6246-9B6E-6F24-749E-4E01C437F61D}"/>
              </a:ext>
            </a:extLst>
          </p:cNvPr>
          <p:cNvSpPr txBox="1"/>
          <p:nvPr/>
        </p:nvSpPr>
        <p:spPr>
          <a:xfrm>
            <a:off x="331582" y="991531"/>
            <a:ext cx="4101765" cy="1261884"/>
          </a:xfrm>
          <a:prstGeom prst="rect">
            <a:avLst/>
          </a:prstGeom>
          <a:noFill/>
        </p:spPr>
        <p:txBody>
          <a:bodyPr wrap="square" rtlCol="0">
            <a:spAutoFit/>
          </a:bodyPr>
          <a:lstStyle/>
          <a:p>
            <a:pPr>
              <a:spcBef>
                <a:spcPts val="750"/>
              </a:spcBef>
            </a:pPr>
            <a:r>
              <a:rPr lang="de-CH" sz="1400" b="1" dirty="0">
                <a:latin typeface="Arial" panose="020B0604020202020204" pitchFamily="34" charset="0"/>
                <a:cs typeface="Arial" panose="020B0604020202020204" pitchFamily="34" charset="0"/>
              </a:rPr>
              <a:t>Lage Ersatzneubau</a:t>
            </a:r>
          </a:p>
          <a:p>
            <a:pPr>
              <a:spcBef>
                <a:spcPts val="750"/>
              </a:spcBef>
            </a:pPr>
            <a:endParaRPr lang="de-CH" sz="1400" b="1" dirty="0">
              <a:latin typeface="Arial" panose="020B0604020202020204" pitchFamily="34" charset="0"/>
              <a:cs typeface="Arial" panose="020B0604020202020204" pitchFamily="34" charset="0"/>
            </a:endParaRPr>
          </a:p>
          <a:p>
            <a:pPr marL="457200" indent="-457200">
              <a:spcBef>
                <a:spcPts val="750"/>
              </a:spcBef>
              <a:buFont typeface="+mj-lt"/>
              <a:buAutoNum type="arabicPeriod"/>
            </a:pPr>
            <a:r>
              <a:rPr lang="de-CH" sz="1400" dirty="0">
                <a:latin typeface="Arial" panose="020B0604020202020204" pitchFamily="34" charset="0"/>
                <a:cs typeface="Arial" panose="020B0604020202020204" pitchFamily="34" charset="0"/>
              </a:rPr>
              <a:t>Zufahrt</a:t>
            </a:r>
          </a:p>
          <a:p>
            <a:pPr marL="457200" indent="-457200">
              <a:spcBef>
                <a:spcPts val="750"/>
              </a:spcBef>
              <a:buFont typeface="+mj-lt"/>
              <a:buAutoNum type="arabicPeriod"/>
            </a:pPr>
            <a:r>
              <a:rPr lang="de-CH" sz="1400" dirty="0">
                <a:latin typeface="Arial" panose="020B0604020202020204" pitchFamily="34" charset="0"/>
                <a:cs typeface="Arial" panose="020B0604020202020204" pitchFamily="34" charset="0"/>
              </a:rPr>
              <a:t>Lage Ersatzneubau</a:t>
            </a:r>
          </a:p>
        </p:txBody>
      </p:sp>
      <p:sp>
        <p:nvSpPr>
          <p:cNvPr id="8" name="Textfeld 7">
            <a:extLst>
              <a:ext uri="{FF2B5EF4-FFF2-40B4-BE49-F238E27FC236}">
                <a16:creationId xmlns:a16="http://schemas.microsoft.com/office/drawing/2014/main" id="{91C5B3CF-F9F9-E542-6CA4-779004187413}"/>
              </a:ext>
            </a:extLst>
          </p:cNvPr>
          <p:cNvSpPr txBox="1"/>
          <p:nvPr/>
        </p:nvSpPr>
        <p:spPr>
          <a:xfrm>
            <a:off x="5086738" y="3783221"/>
            <a:ext cx="315532" cy="369332"/>
          </a:xfrm>
          <a:prstGeom prst="rect">
            <a:avLst/>
          </a:prstGeom>
          <a:solidFill>
            <a:schemeClr val="bg1">
              <a:alpha val="76000"/>
            </a:schemeClr>
          </a:solidFill>
        </p:spPr>
        <p:txBody>
          <a:bodyPr wrap="square" rtlCol="0">
            <a:spAutoFit/>
          </a:bodyPr>
          <a:lstStyle/>
          <a:p>
            <a:r>
              <a:rPr lang="de-DE" dirty="0"/>
              <a:t>1</a:t>
            </a:r>
            <a:endParaRPr lang="de-CH" dirty="0"/>
          </a:p>
        </p:txBody>
      </p:sp>
      <p:sp>
        <p:nvSpPr>
          <p:cNvPr id="9" name="Textfeld 8">
            <a:extLst>
              <a:ext uri="{FF2B5EF4-FFF2-40B4-BE49-F238E27FC236}">
                <a16:creationId xmlns:a16="http://schemas.microsoft.com/office/drawing/2014/main" id="{01087CB8-76A0-90D0-6C61-1561A5029D3B}"/>
              </a:ext>
            </a:extLst>
          </p:cNvPr>
          <p:cNvSpPr txBox="1"/>
          <p:nvPr/>
        </p:nvSpPr>
        <p:spPr>
          <a:xfrm rot="1076400">
            <a:off x="5695117" y="3810469"/>
            <a:ext cx="1434274" cy="369332"/>
          </a:xfrm>
          <a:prstGeom prst="rect">
            <a:avLst/>
          </a:prstGeom>
          <a:solidFill>
            <a:srgbClr val="FF0000">
              <a:alpha val="36000"/>
            </a:srgbClr>
          </a:solidFill>
          <a:ln>
            <a:solidFill>
              <a:schemeClr val="bg1">
                <a:alpha val="26000"/>
              </a:schemeClr>
            </a:solidFill>
          </a:ln>
        </p:spPr>
        <p:txBody>
          <a:bodyPr wrap="square" rtlCol="0">
            <a:spAutoFit/>
          </a:bodyPr>
          <a:lstStyle/>
          <a:p>
            <a:pPr algn="ctr"/>
            <a:r>
              <a:rPr lang="de-DE" dirty="0"/>
              <a:t>2</a:t>
            </a:r>
            <a:endParaRPr lang="de-CH" dirty="0"/>
          </a:p>
        </p:txBody>
      </p:sp>
      <p:sp>
        <p:nvSpPr>
          <p:cNvPr id="12" name="Textfeld 11">
            <a:extLst>
              <a:ext uri="{FF2B5EF4-FFF2-40B4-BE49-F238E27FC236}">
                <a16:creationId xmlns:a16="http://schemas.microsoft.com/office/drawing/2014/main" id="{F610D1E5-1F73-2233-2063-9FF7167204D7}"/>
              </a:ext>
            </a:extLst>
          </p:cNvPr>
          <p:cNvSpPr txBox="1"/>
          <p:nvPr/>
        </p:nvSpPr>
        <p:spPr>
          <a:xfrm rot="1076400">
            <a:off x="5906449" y="3199235"/>
            <a:ext cx="385698" cy="477758"/>
          </a:xfrm>
          <a:prstGeom prst="rect">
            <a:avLst/>
          </a:prstGeom>
          <a:solidFill>
            <a:srgbClr val="FF0000">
              <a:alpha val="36000"/>
            </a:srgbClr>
          </a:solidFill>
          <a:ln>
            <a:noFill/>
          </a:ln>
        </p:spPr>
        <p:txBody>
          <a:bodyPr wrap="square" rtlCol="0">
            <a:spAutoFit/>
          </a:bodyPr>
          <a:lstStyle/>
          <a:p>
            <a:pPr algn="ctr"/>
            <a:endParaRPr lang="de-CH" dirty="0"/>
          </a:p>
        </p:txBody>
      </p:sp>
    </p:spTree>
    <p:extLst>
      <p:ext uri="{BB962C8B-B14F-4D97-AF65-F5344CB8AC3E}">
        <p14:creationId xmlns:p14="http://schemas.microsoft.com/office/powerpoint/2010/main" val="701716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CAE08-340F-35ED-E06E-4FFEB34C04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EB4871-4AC1-4E6B-F2B6-0E0F3AD25559}"/>
              </a:ext>
            </a:extLst>
          </p:cNvPr>
          <p:cNvSpPr>
            <a:spLocks noGrp="1"/>
          </p:cNvSpPr>
          <p:nvPr>
            <p:ph type="title"/>
          </p:nvPr>
        </p:nvSpPr>
        <p:spPr>
          <a:xfrm>
            <a:off x="331582" y="227331"/>
            <a:ext cx="8303761" cy="619522"/>
          </a:xfrm>
        </p:spPr>
        <p:txBody>
          <a:bodyPr/>
          <a:lstStyle/>
          <a:p>
            <a:pPr>
              <a:lnSpc>
                <a:spcPct val="110000"/>
              </a:lnSpc>
            </a:pPr>
            <a:r>
              <a:rPr lang="de-CH" dirty="0">
                <a:solidFill>
                  <a:srgbClr val="0B823E"/>
                </a:solidFill>
              </a:rPr>
              <a:t>Status Vorprojekt</a:t>
            </a:r>
            <a:endParaRPr lang="de-CH" dirty="0"/>
          </a:p>
        </p:txBody>
      </p:sp>
      <p:sp>
        <p:nvSpPr>
          <p:cNvPr id="4" name="Foliennummernplatzhalter 3">
            <a:extLst>
              <a:ext uri="{FF2B5EF4-FFF2-40B4-BE49-F238E27FC236}">
                <a16:creationId xmlns:a16="http://schemas.microsoft.com/office/drawing/2014/main" id="{CAB09085-1D5C-24E2-D50B-A834FFB0DC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feld 10">
            <a:extLst>
              <a:ext uri="{FF2B5EF4-FFF2-40B4-BE49-F238E27FC236}">
                <a16:creationId xmlns:a16="http://schemas.microsoft.com/office/drawing/2014/main" id="{5C434010-FDEA-9BA9-828B-997BB420EDAE}"/>
              </a:ext>
            </a:extLst>
          </p:cNvPr>
          <p:cNvSpPr txBox="1"/>
          <p:nvPr/>
        </p:nvSpPr>
        <p:spPr>
          <a:xfrm>
            <a:off x="331582" y="991531"/>
            <a:ext cx="4101765" cy="2534027"/>
          </a:xfrm>
          <a:prstGeom prst="rect">
            <a:avLst/>
          </a:prstGeom>
          <a:noFill/>
        </p:spPr>
        <p:txBody>
          <a:bodyPr wrap="square" rtlCol="0">
            <a:spAutoFit/>
          </a:bodyPr>
          <a:lstStyle/>
          <a:p>
            <a:pPr>
              <a:spcBef>
                <a:spcPts val="750"/>
              </a:spcBef>
            </a:pPr>
            <a:r>
              <a:rPr lang="de-CH" sz="1400" b="1" dirty="0">
                <a:latin typeface="Arial" panose="020B0604020202020204" pitchFamily="34" charset="0"/>
                <a:cs typeface="Arial" panose="020B0604020202020204" pitchFamily="34" charset="0"/>
              </a:rPr>
              <a:t>Disposition Ersatzneubau</a:t>
            </a:r>
          </a:p>
          <a:p>
            <a:pPr>
              <a:spcBef>
                <a:spcPts val="750"/>
              </a:spcBef>
            </a:pPr>
            <a:endParaRPr lang="de-CH" sz="1400" dirty="0">
              <a:latin typeface="Arial" panose="020B0604020202020204" pitchFamily="34" charset="0"/>
              <a:cs typeface="Arial" panose="020B0604020202020204" pitchFamily="34" charset="0"/>
            </a:endParaRPr>
          </a:p>
          <a:p>
            <a:pPr marL="342900" indent="-342900">
              <a:spcBef>
                <a:spcPts val="750"/>
              </a:spcBef>
              <a:buFont typeface="+mj-lt"/>
              <a:buAutoNum type="arabicPeriod"/>
            </a:pPr>
            <a:r>
              <a:rPr lang="de-DE" sz="1400" dirty="0">
                <a:latin typeface="Arial" panose="020B0604020202020204" pitchFamily="34" charset="0"/>
                <a:cs typeface="Arial" panose="020B0604020202020204" pitchFamily="34" charset="0"/>
              </a:rPr>
              <a:t>Zufahrt Waagen</a:t>
            </a:r>
          </a:p>
          <a:p>
            <a:pPr marL="342900" indent="-342900">
              <a:spcBef>
                <a:spcPts val="750"/>
              </a:spcBef>
              <a:buFont typeface="+mj-lt"/>
              <a:buAutoNum type="arabicPeriod"/>
            </a:pPr>
            <a:r>
              <a:rPr lang="de-DE" sz="1400" dirty="0">
                <a:latin typeface="Arial" panose="020B0604020202020204" pitchFamily="34" charset="0"/>
                <a:cs typeface="Arial" panose="020B0604020202020204" pitchFamily="34" charset="0"/>
              </a:rPr>
              <a:t>Anlieferhalle</a:t>
            </a:r>
          </a:p>
          <a:p>
            <a:pPr marL="342900" indent="-342900">
              <a:spcBef>
                <a:spcPts val="750"/>
              </a:spcBef>
              <a:buFont typeface="+mj-lt"/>
              <a:buAutoNum type="arabicPeriod"/>
            </a:pPr>
            <a:r>
              <a:rPr lang="de-DE" sz="1400" dirty="0">
                <a:latin typeface="Arial" panose="020B0604020202020204" pitchFamily="34" charset="0"/>
                <a:cs typeface="Arial" panose="020B0604020202020204" pitchFamily="34" charset="0"/>
              </a:rPr>
              <a:t>Prozessgebäude (F&amp;K und RGR)</a:t>
            </a:r>
          </a:p>
          <a:p>
            <a:pPr marL="342900" indent="-342900">
              <a:spcBef>
                <a:spcPts val="750"/>
              </a:spcBef>
              <a:buFont typeface="+mj-lt"/>
              <a:buAutoNum type="arabicPeriod"/>
            </a:pPr>
            <a:r>
              <a:rPr lang="de-DE" sz="1400" dirty="0">
                <a:latin typeface="Arial" panose="020B0604020202020204" pitchFamily="34" charset="0"/>
                <a:cs typeface="Arial" panose="020B0604020202020204" pitchFamily="34" charset="0"/>
              </a:rPr>
              <a:t>Bunker</a:t>
            </a:r>
          </a:p>
          <a:p>
            <a:pPr marL="342900" indent="-342900">
              <a:spcBef>
                <a:spcPts val="750"/>
              </a:spcBef>
              <a:buFont typeface="+mj-lt"/>
              <a:buAutoNum type="arabicPeriod"/>
            </a:pPr>
            <a:r>
              <a:rPr lang="de-DE" sz="1400" dirty="0">
                <a:latin typeface="Arial" panose="020B0604020202020204" pitchFamily="34" charset="0"/>
                <a:cs typeface="Arial" panose="020B0604020202020204" pitchFamily="34" charset="0"/>
              </a:rPr>
              <a:t>Energiezentrale</a:t>
            </a:r>
          </a:p>
          <a:p>
            <a:pPr marL="342900" indent="-342900">
              <a:spcBef>
                <a:spcPts val="750"/>
              </a:spcBef>
              <a:buFont typeface="+mj-lt"/>
              <a:buAutoNum type="arabicPeriod"/>
            </a:pPr>
            <a:r>
              <a:rPr lang="de-DE" sz="1400" dirty="0">
                <a:latin typeface="Arial" panose="020B0604020202020204" pitchFamily="34" charset="0"/>
                <a:cs typeface="Arial" panose="020B0604020202020204" pitchFamily="34" charset="0"/>
              </a:rPr>
              <a:t>Verwaltungsgebäude und Betriebsgebäude</a:t>
            </a:r>
          </a:p>
        </p:txBody>
      </p:sp>
      <p:grpSp>
        <p:nvGrpSpPr>
          <p:cNvPr id="3" name="Gruppieren 2">
            <a:extLst>
              <a:ext uri="{FF2B5EF4-FFF2-40B4-BE49-F238E27FC236}">
                <a16:creationId xmlns:a16="http://schemas.microsoft.com/office/drawing/2014/main" id="{47251C37-F4E5-E0E6-4698-509F836A6BDF}"/>
              </a:ext>
            </a:extLst>
          </p:cNvPr>
          <p:cNvGrpSpPr/>
          <p:nvPr/>
        </p:nvGrpSpPr>
        <p:grpSpPr>
          <a:xfrm>
            <a:off x="4972440" y="1066800"/>
            <a:ext cx="3752460" cy="3786820"/>
            <a:chOff x="4710654" y="882345"/>
            <a:chExt cx="3924689" cy="3966530"/>
          </a:xfrm>
        </p:grpSpPr>
        <p:pic>
          <p:nvPicPr>
            <p:cNvPr id="10" name="Grafik 9">
              <a:extLst>
                <a:ext uri="{FF2B5EF4-FFF2-40B4-BE49-F238E27FC236}">
                  <a16:creationId xmlns:a16="http://schemas.microsoft.com/office/drawing/2014/main" id="{68FD278A-34EF-9413-88A6-6BEBA4303CF7}"/>
                </a:ext>
              </a:extLst>
            </p:cNvPr>
            <p:cNvPicPr>
              <a:picLocks noChangeAspect="1"/>
            </p:cNvPicPr>
            <p:nvPr/>
          </p:nvPicPr>
          <p:blipFill>
            <a:blip r:embed="rId3"/>
            <a:stretch>
              <a:fillRect/>
            </a:stretch>
          </p:blipFill>
          <p:spPr>
            <a:xfrm>
              <a:off x="4710654" y="882345"/>
              <a:ext cx="3924689" cy="3966530"/>
            </a:xfrm>
            <a:prstGeom prst="rect">
              <a:avLst/>
            </a:prstGeom>
          </p:spPr>
        </p:pic>
        <p:sp>
          <p:nvSpPr>
            <p:cNvPr id="13" name="Textfeld 12">
              <a:extLst>
                <a:ext uri="{FF2B5EF4-FFF2-40B4-BE49-F238E27FC236}">
                  <a16:creationId xmlns:a16="http://schemas.microsoft.com/office/drawing/2014/main" id="{EB495BAB-3F97-37CA-2C2A-8FDF1C81F60E}"/>
                </a:ext>
              </a:extLst>
            </p:cNvPr>
            <p:cNvSpPr txBox="1"/>
            <p:nvPr/>
          </p:nvSpPr>
          <p:spPr>
            <a:xfrm>
              <a:off x="5153106" y="1212760"/>
              <a:ext cx="315532" cy="369332"/>
            </a:xfrm>
            <a:prstGeom prst="rect">
              <a:avLst/>
            </a:prstGeom>
            <a:solidFill>
              <a:schemeClr val="bg1"/>
            </a:solidFill>
          </p:spPr>
          <p:txBody>
            <a:bodyPr wrap="square" rtlCol="0">
              <a:spAutoFit/>
            </a:bodyPr>
            <a:lstStyle/>
            <a:p>
              <a:r>
                <a:rPr lang="de-DE" dirty="0"/>
                <a:t>1</a:t>
              </a:r>
              <a:endParaRPr lang="de-CH" dirty="0"/>
            </a:p>
          </p:txBody>
        </p:sp>
        <p:sp>
          <p:nvSpPr>
            <p:cNvPr id="14" name="Textfeld 13">
              <a:extLst>
                <a:ext uri="{FF2B5EF4-FFF2-40B4-BE49-F238E27FC236}">
                  <a16:creationId xmlns:a16="http://schemas.microsoft.com/office/drawing/2014/main" id="{DD9F1854-A152-0C7C-C30A-E4B0F86A62F3}"/>
                </a:ext>
              </a:extLst>
            </p:cNvPr>
            <p:cNvSpPr txBox="1"/>
            <p:nvPr/>
          </p:nvSpPr>
          <p:spPr>
            <a:xfrm>
              <a:off x="6810387" y="3678766"/>
              <a:ext cx="315532" cy="369332"/>
            </a:xfrm>
            <a:prstGeom prst="rect">
              <a:avLst/>
            </a:prstGeom>
            <a:solidFill>
              <a:schemeClr val="bg1"/>
            </a:solidFill>
          </p:spPr>
          <p:txBody>
            <a:bodyPr wrap="square" rtlCol="0">
              <a:spAutoFit/>
            </a:bodyPr>
            <a:lstStyle/>
            <a:p>
              <a:r>
                <a:rPr lang="de-DE" dirty="0"/>
                <a:t>2</a:t>
              </a:r>
              <a:endParaRPr lang="de-CH" dirty="0"/>
            </a:p>
          </p:txBody>
        </p:sp>
        <p:sp>
          <p:nvSpPr>
            <p:cNvPr id="15" name="Textfeld 14">
              <a:extLst>
                <a:ext uri="{FF2B5EF4-FFF2-40B4-BE49-F238E27FC236}">
                  <a16:creationId xmlns:a16="http://schemas.microsoft.com/office/drawing/2014/main" id="{BA48D3FF-C1F9-B2BC-A3E1-888FB29F1156}"/>
                </a:ext>
              </a:extLst>
            </p:cNvPr>
            <p:cNvSpPr txBox="1"/>
            <p:nvPr/>
          </p:nvSpPr>
          <p:spPr>
            <a:xfrm>
              <a:off x="5413028" y="3009065"/>
              <a:ext cx="2681343" cy="369332"/>
            </a:xfrm>
            <a:prstGeom prst="rect">
              <a:avLst/>
            </a:prstGeom>
            <a:solidFill>
              <a:schemeClr val="bg1"/>
            </a:solidFill>
          </p:spPr>
          <p:txBody>
            <a:bodyPr wrap="square" rtlCol="0">
              <a:spAutoFit/>
            </a:bodyPr>
            <a:lstStyle/>
            <a:p>
              <a:pPr algn="ctr"/>
              <a:r>
                <a:rPr lang="de-DE" dirty="0"/>
                <a:t>3</a:t>
              </a:r>
              <a:endParaRPr lang="de-CH" dirty="0"/>
            </a:p>
          </p:txBody>
        </p:sp>
        <p:sp>
          <p:nvSpPr>
            <p:cNvPr id="17" name="Textfeld 16">
              <a:extLst>
                <a:ext uri="{FF2B5EF4-FFF2-40B4-BE49-F238E27FC236}">
                  <a16:creationId xmlns:a16="http://schemas.microsoft.com/office/drawing/2014/main" id="{30948DB4-8386-B6C4-E8AF-AB6AA266AF85}"/>
                </a:ext>
              </a:extLst>
            </p:cNvPr>
            <p:cNvSpPr txBox="1"/>
            <p:nvPr/>
          </p:nvSpPr>
          <p:spPr>
            <a:xfrm>
              <a:off x="5606212" y="2174901"/>
              <a:ext cx="315532" cy="369332"/>
            </a:xfrm>
            <a:prstGeom prst="rect">
              <a:avLst/>
            </a:prstGeom>
            <a:solidFill>
              <a:schemeClr val="bg1"/>
            </a:solidFill>
          </p:spPr>
          <p:txBody>
            <a:bodyPr wrap="square" rtlCol="0">
              <a:spAutoFit/>
            </a:bodyPr>
            <a:lstStyle/>
            <a:p>
              <a:r>
                <a:rPr lang="de-DE" dirty="0"/>
                <a:t>5</a:t>
              </a:r>
              <a:endParaRPr lang="de-CH" dirty="0"/>
            </a:p>
          </p:txBody>
        </p:sp>
        <p:sp>
          <p:nvSpPr>
            <p:cNvPr id="18" name="Textfeld 17">
              <a:extLst>
                <a:ext uri="{FF2B5EF4-FFF2-40B4-BE49-F238E27FC236}">
                  <a16:creationId xmlns:a16="http://schemas.microsoft.com/office/drawing/2014/main" id="{CA141096-5FBE-9C6D-6C30-FFC271268445}"/>
                </a:ext>
              </a:extLst>
            </p:cNvPr>
            <p:cNvSpPr txBox="1"/>
            <p:nvPr/>
          </p:nvSpPr>
          <p:spPr>
            <a:xfrm>
              <a:off x="5877351" y="3744304"/>
              <a:ext cx="315532" cy="369332"/>
            </a:xfrm>
            <a:prstGeom prst="rect">
              <a:avLst/>
            </a:prstGeom>
            <a:solidFill>
              <a:schemeClr val="bg1"/>
            </a:solidFill>
          </p:spPr>
          <p:txBody>
            <a:bodyPr wrap="square" rtlCol="0">
              <a:spAutoFit/>
            </a:bodyPr>
            <a:lstStyle/>
            <a:p>
              <a:r>
                <a:rPr lang="de-DE" dirty="0"/>
                <a:t>6</a:t>
              </a:r>
              <a:endParaRPr lang="de-CH" dirty="0"/>
            </a:p>
          </p:txBody>
        </p:sp>
        <p:sp>
          <p:nvSpPr>
            <p:cNvPr id="5" name="Textfeld 4">
              <a:extLst>
                <a:ext uri="{FF2B5EF4-FFF2-40B4-BE49-F238E27FC236}">
                  <a16:creationId xmlns:a16="http://schemas.microsoft.com/office/drawing/2014/main" id="{A12F9A8D-E7D0-3827-54B7-1048D8AE7CE6}"/>
                </a:ext>
              </a:extLst>
            </p:cNvPr>
            <p:cNvSpPr txBox="1"/>
            <p:nvPr/>
          </p:nvSpPr>
          <p:spPr>
            <a:xfrm>
              <a:off x="7869567" y="3413889"/>
              <a:ext cx="315532" cy="369332"/>
            </a:xfrm>
            <a:prstGeom prst="rect">
              <a:avLst/>
            </a:prstGeom>
            <a:solidFill>
              <a:schemeClr val="bg1"/>
            </a:solidFill>
          </p:spPr>
          <p:txBody>
            <a:bodyPr wrap="square" rtlCol="0">
              <a:spAutoFit/>
            </a:bodyPr>
            <a:lstStyle/>
            <a:p>
              <a:r>
                <a:rPr lang="de-DE" dirty="0"/>
                <a:t>4</a:t>
              </a:r>
              <a:endParaRPr lang="de-CH" dirty="0"/>
            </a:p>
          </p:txBody>
        </p:sp>
      </p:grpSp>
    </p:spTree>
    <p:extLst>
      <p:ext uri="{BB962C8B-B14F-4D97-AF65-F5344CB8AC3E}">
        <p14:creationId xmlns:p14="http://schemas.microsoft.com/office/powerpoint/2010/main" val="225929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0624C-DFC2-9760-197E-0DFC6F382D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41FEF8-0467-2BBA-C427-C5BF7951CC3E}"/>
              </a:ext>
            </a:extLst>
          </p:cNvPr>
          <p:cNvSpPr>
            <a:spLocks noGrp="1"/>
          </p:cNvSpPr>
          <p:nvPr>
            <p:ph type="title"/>
          </p:nvPr>
        </p:nvSpPr>
        <p:spPr>
          <a:xfrm>
            <a:off x="331582" y="227331"/>
            <a:ext cx="8303761" cy="619522"/>
          </a:xfrm>
        </p:spPr>
        <p:txBody>
          <a:bodyPr/>
          <a:lstStyle/>
          <a:p>
            <a:pPr>
              <a:lnSpc>
                <a:spcPct val="110000"/>
              </a:lnSpc>
            </a:pPr>
            <a:r>
              <a:rPr lang="de-CH" dirty="0">
                <a:solidFill>
                  <a:srgbClr val="0B823E"/>
                </a:solidFill>
              </a:rPr>
              <a:t>Visualisierungen</a:t>
            </a:r>
            <a:endParaRPr lang="de-CH" dirty="0"/>
          </a:p>
        </p:txBody>
      </p:sp>
      <p:sp>
        <p:nvSpPr>
          <p:cNvPr id="4" name="Foliennummernplatzhalter 3">
            <a:extLst>
              <a:ext uri="{FF2B5EF4-FFF2-40B4-BE49-F238E27FC236}">
                <a16:creationId xmlns:a16="http://schemas.microsoft.com/office/drawing/2014/main" id="{AE56B861-EA61-128D-43D8-EB99CB030FF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feld 6">
            <a:extLst>
              <a:ext uri="{FF2B5EF4-FFF2-40B4-BE49-F238E27FC236}">
                <a16:creationId xmlns:a16="http://schemas.microsoft.com/office/drawing/2014/main" id="{3A6F7C33-4480-E317-BFD2-7E13682BFA91}"/>
              </a:ext>
            </a:extLst>
          </p:cNvPr>
          <p:cNvSpPr txBox="1"/>
          <p:nvPr/>
        </p:nvSpPr>
        <p:spPr>
          <a:xfrm>
            <a:off x="321749" y="4521042"/>
            <a:ext cx="2602426"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Süd-West – </a:t>
            </a:r>
            <a:r>
              <a:rPr lang="de-DE" sz="1000" dirty="0" err="1">
                <a:latin typeface="Arial" panose="020B0604020202020204" pitchFamily="34" charset="0"/>
                <a:cs typeface="Arial" panose="020B0604020202020204" pitchFamily="34" charset="0"/>
              </a:rPr>
              <a:t>Zürichstrasse</a:t>
            </a:r>
            <a:r>
              <a:rPr lang="de-DE" sz="1000" dirty="0">
                <a:latin typeface="Arial" panose="020B0604020202020204" pitchFamily="34" charset="0"/>
                <a:cs typeface="Arial" panose="020B0604020202020204" pitchFamily="34" charset="0"/>
              </a:rPr>
              <a:t> von Wetzikon</a:t>
            </a:r>
            <a:endParaRPr lang="de-CH" sz="1000"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681258EE-9E07-D6B1-00F6-CD5DF7228F26}"/>
              </a:ext>
            </a:extLst>
          </p:cNvPr>
          <p:cNvPicPr>
            <a:picLocks noChangeAspect="1"/>
          </p:cNvPicPr>
          <p:nvPr/>
        </p:nvPicPr>
        <p:blipFill>
          <a:blip r:embed="rId3" cstate="hqprint">
            <a:extLst>
              <a:ext uri="{28A0092B-C50C-407E-A947-70E740481C1C}">
                <a14:useLocalDpi xmlns:a14="http://schemas.microsoft.com/office/drawing/2010/main"/>
              </a:ext>
            </a:extLst>
          </a:blip>
          <a:srcRect r="-243"/>
          <a:stretch>
            <a:fillRect/>
          </a:stretch>
        </p:blipFill>
        <p:spPr>
          <a:xfrm>
            <a:off x="-5019" y="1066800"/>
            <a:ext cx="9202994" cy="3435734"/>
          </a:xfrm>
          <a:prstGeom prst="rect">
            <a:avLst/>
          </a:prstGeom>
        </p:spPr>
      </p:pic>
    </p:spTree>
    <p:extLst>
      <p:ext uri="{BB962C8B-B14F-4D97-AF65-F5344CB8AC3E}">
        <p14:creationId xmlns:p14="http://schemas.microsoft.com/office/powerpoint/2010/main" val="3393501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B9895-81E0-F2CB-D921-B2B8177947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B71856-D900-EB59-6A20-7FBA6C435610}"/>
              </a:ext>
            </a:extLst>
          </p:cNvPr>
          <p:cNvSpPr>
            <a:spLocks noGrp="1"/>
          </p:cNvSpPr>
          <p:nvPr>
            <p:ph type="title"/>
          </p:nvPr>
        </p:nvSpPr>
        <p:spPr>
          <a:xfrm>
            <a:off x="331582" y="227331"/>
            <a:ext cx="8303761" cy="619522"/>
          </a:xfrm>
        </p:spPr>
        <p:txBody>
          <a:bodyPr/>
          <a:lstStyle/>
          <a:p>
            <a:pPr>
              <a:lnSpc>
                <a:spcPct val="110000"/>
              </a:lnSpc>
            </a:pPr>
            <a:r>
              <a:rPr lang="de-CH" dirty="0">
                <a:solidFill>
                  <a:srgbClr val="0B823E"/>
                </a:solidFill>
              </a:rPr>
              <a:t>Visualisierungen</a:t>
            </a:r>
            <a:endParaRPr lang="de-CH" dirty="0"/>
          </a:p>
        </p:txBody>
      </p:sp>
      <p:sp>
        <p:nvSpPr>
          <p:cNvPr id="4" name="Foliennummernplatzhalter 3">
            <a:extLst>
              <a:ext uri="{FF2B5EF4-FFF2-40B4-BE49-F238E27FC236}">
                <a16:creationId xmlns:a16="http://schemas.microsoft.com/office/drawing/2014/main" id="{EB7E5835-67DC-B959-A555-DEB87297A0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feld 6">
            <a:extLst>
              <a:ext uri="{FF2B5EF4-FFF2-40B4-BE49-F238E27FC236}">
                <a16:creationId xmlns:a16="http://schemas.microsoft.com/office/drawing/2014/main" id="{14464BED-8A3C-C9E8-D032-55D6F35AECC1}"/>
              </a:ext>
            </a:extLst>
          </p:cNvPr>
          <p:cNvSpPr txBox="1"/>
          <p:nvPr/>
        </p:nvSpPr>
        <p:spPr>
          <a:xfrm>
            <a:off x="346075" y="4521042"/>
            <a:ext cx="2226733"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Nord-Ost</a:t>
            </a:r>
            <a:endParaRPr lang="de-CH" sz="1000"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9D83B808-3CFA-6F34-71D1-7A78CC20A51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0129" y="1066800"/>
            <a:ext cx="9164129" cy="3396771"/>
          </a:xfrm>
          <a:prstGeom prst="rect">
            <a:avLst/>
          </a:prstGeom>
        </p:spPr>
      </p:pic>
    </p:spTree>
    <p:extLst>
      <p:ext uri="{BB962C8B-B14F-4D97-AF65-F5344CB8AC3E}">
        <p14:creationId xmlns:p14="http://schemas.microsoft.com/office/powerpoint/2010/main" val="296161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CH" dirty="0"/>
              <a:t>Ziele des heutigen Abends</a:t>
            </a:r>
            <a:endParaRPr sz="1200" dirty="0">
              <a:solidFill>
                <a:srgbClr val="575656"/>
              </a:solidFill>
            </a:endParaRPr>
          </a:p>
        </p:txBody>
      </p:sp>
      <p:sp>
        <p:nvSpPr>
          <p:cNvPr id="3" name="Content Placeholder 2"/>
          <p:cNvSpPr>
            <a:spLocks noGrp="1"/>
          </p:cNvSpPr>
          <p:nvPr>
            <p:ph idx="1"/>
          </p:nvPr>
        </p:nvSpPr>
        <p:spPr/>
        <p:txBody>
          <a:bodyPr/>
          <a:lstStyle/>
          <a:p>
            <a:pPr>
              <a:lnSpc>
                <a:spcPct val="110000"/>
              </a:lnSpc>
            </a:pPr>
            <a:r>
              <a:rPr lang="de-CH" dirty="0"/>
              <a:t>Informationen aus erster Hand</a:t>
            </a:r>
          </a:p>
          <a:p>
            <a:pPr>
              <a:lnSpc>
                <a:spcPct val="110000"/>
              </a:lnSpc>
            </a:pPr>
            <a:r>
              <a:rPr lang="de-CH" dirty="0"/>
              <a:t>Präsentation des Masterplans</a:t>
            </a:r>
          </a:p>
          <a:p>
            <a:pPr>
              <a:lnSpc>
                <a:spcPct val="110000"/>
              </a:lnSpc>
            </a:pPr>
            <a:r>
              <a:rPr lang="de-CH" dirty="0"/>
              <a:t>Weitere Schritte aufzeigen</a:t>
            </a:r>
            <a:br>
              <a:rPr lang="de-CH" dirty="0"/>
            </a:br>
            <a:r>
              <a:rPr lang="de-CH" dirty="0"/>
              <a:t>(politisch, organisatorisch, planerisch)</a:t>
            </a:r>
          </a:p>
          <a:p>
            <a:pPr>
              <a:lnSpc>
                <a:spcPct val="110000"/>
              </a:lnSpc>
            </a:pPr>
            <a:r>
              <a:rPr lang="de-CH" dirty="0"/>
              <a:t>Fragen klären</a:t>
            </a:r>
          </a:p>
          <a:p>
            <a:pPr>
              <a:lnSpc>
                <a:spcPct val="110000"/>
              </a:lnSpc>
            </a:pPr>
            <a:r>
              <a:rPr lang="de-CH" dirty="0"/>
              <a:t>Rückmeldungen aus der Bevölkerung</a:t>
            </a:r>
          </a:p>
        </p:txBody>
      </p:sp>
      <p:sp>
        <p:nvSpPr>
          <p:cNvPr id="4" name="Fußzeilenplatzhalter 3">
            <a:extLst>
              <a:ext uri="{FF2B5EF4-FFF2-40B4-BE49-F238E27FC236}">
                <a16:creationId xmlns:a16="http://schemas.microsoft.com/office/drawing/2014/main" id="{0051641E-0FC6-750D-A20E-155AE7CF9AEA}"/>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A97FC215-5657-DA0F-2807-233EDC765A28}"/>
              </a:ext>
            </a:extLst>
          </p:cNvPr>
          <p:cNvSpPr>
            <a:spLocks noGrp="1"/>
          </p:cNvSpPr>
          <p:nvPr>
            <p:ph type="sldNum" sz="quarter" idx="12"/>
          </p:nvPr>
        </p:nvSpPr>
        <p:spPr/>
        <p:txBody>
          <a:bodyPr/>
          <a:lstStyle/>
          <a:p>
            <a:fld id="{F0000D35-D966-1247-9393-B9EFB552A7F1}" type="slidenum">
              <a:rPr lang="de-DE" smtClean="0"/>
              <a:pPr/>
              <a:t>2</a:t>
            </a:fld>
            <a:endParaRPr lang="de-DE"/>
          </a:p>
        </p:txBody>
      </p:sp>
      <p:pic>
        <p:nvPicPr>
          <p:cNvPr id="8" name="Grafik 7">
            <a:extLst>
              <a:ext uri="{FF2B5EF4-FFF2-40B4-BE49-F238E27FC236}">
                <a16:creationId xmlns:a16="http://schemas.microsoft.com/office/drawing/2014/main" id="{B59F384D-175B-D081-D69B-8719E485CC8B}"/>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148262" y="1066800"/>
            <a:ext cx="3576637" cy="37978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B26AC-1B11-FE46-F4D4-A85DC9BC6B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D0444F-85FE-A6DC-6AF1-E968998561F5}"/>
              </a:ext>
            </a:extLst>
          </p:cNvPr>
          <p:cNvSpPr>
            <a:spLocks noGrp="1"/>
          </p:cNvSpPr>
          <p:nvPr>
            <p:ph type="title"/>
          </p:nvPr>
        </p:nvSpPr>
        <p:spPr>
          <a:xfrm>
            <a:off x="331582" y="227331"/>
            <a:ext cx="8303761" cy="619522"/>
          </a:xfrm>
        </p:spPr>
        <p:txBody>
          <a:bodyPr/>
          <a:lstStyle/>
          <a:p>
            <a:pPr>
              <a:lnSpc>
                <a:spcPct val="110000"/>
              </a:lnSpc>
            </a:pPr>
            <a:r>
              <a:rPr lang="de-CH" dirty="0">
                <a:solidFill>
                  <a:srgbClr val="0B823E"/>
                </a:solidFill>
              </a:rPr>
              <a:t>Visualisierungen</a:t>
            </a:r>
            <a:endParaRPr lang="de-CH" dirty="0"/>
          </a:p>
        </p:txBody>
      </p:sp>
      <p:sp>
        <p:nvSpPr>
          <p:cNvPr id="4" name="Foliennummernplatzhalter 3">
            <a:extLst>
              <a:ext uri="{FF2B5EF4-FFF2-40B4-BE49-F238E27FC236}">
                <a16:creationId xmlns:a16="http://schemas.microsoft.com/office/drawing/2014/main" id="{983858A4-36A5-363A-B0EE-C717D851B24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feld 6">
            <a:extLst>
              <a:ext uri="{FF2B5EF4-FFF2-40B4-BE49-F238E27FC236}">
                <a16:creationId xmlns:a16="http://schemas.microsoft.com/office/drawing/2014/main" id="{4D5828CA-9D4C-A3F6-17BE-CA2EDA92A2D8}"/>
              </a:ext>
            </a:extLst>
          </p:cNvPr>
          <p:cNvSpPr txBox="1"/>
          <p:nvPr/>
        </p:nvSpPr>
        <p:spPr>
          <a:xfrm>
            <a:off x="333853" y="4521042"/>
            <a:ext cx="2226733"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Hinwil Richtung Wetzikon</a:t>
            </a:r>
            <a:endParaRPr lang="de-CH" sz="1000"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54B6BFDB-F054-57E1-9A88-E4F944BCD340}"/>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1066800"/>
            <a:ext cx="9196069" cy="3298421"/>
          </a:xfrm>
          <a:prstGeom prst="rect">
            <a:avLst/>
          </a:prstGeom>
        </p:spPr>
      </p:pic>
    </p:spTree>
    <p:extLst>
      <p:ext uri="{BB962C8B-B14F-4D97-AF65-F5344CB8AC3E}">
        <p14:creationId xmlns:p14="http://schemas.microsoft.com/office/powerpoint/2010/main" val="1694605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439BC-E70E-F1DA-44C9-C29D791EFFB8}"/>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C98EB280-C78E-7F39-1B61-A403E862CF9F}"/>
              </a:ext>
            </a:extLst>
          </p:cNvPr>
          <p:cNvPicPr>
            <a:picLocks noChangeAspect="1"/>
          </p:cNvPicPr>
          <p:nvPr/>
        </p:nvPicPr>
        <p:blipFill>
          <a:blip r:embed="rId3" cstate="hqprint">
            <a:extLst>
              <a:ext uri="{28A0092B-C50C-407E-A947-70E740481C1C}">
                <a14:useLocalDpi xmlns:a14="http://schemas.microsoft.com/office/drawing/2010/main"/>
              </a:ext>
            </a:extLst>
          </a:blip>
          <a:srcRect b="11860"/>
          <a:stretch>
            <a:fillRect/>
          </a:stretch>
        </p:blipFill>
        <p:spPr>
          <a:xfrm>
            <a:off x="4747846" y="772519"/>
            <a:ext cx="3672861" cy="4370981"/>
          </a:xfrm>
          <a:prstGeom prst="rect">
            <a:avLst/>
          </a:prstGeom>
        </p:spPr>
      </p:pic>
      <p:sp>
        <p:nvSpPr>
          <p:cNvPr id="7" name="Untertitel 6">
            <a:extLst>
              <a:ext uri="{FF2B5EF4-FFF2-40B4-BE49-F238E27FC236}">
                <a16:creationId xmlns:a16="http://schemas.microsoft.com/office/drawing/2014/main" id="{54094A64-111C-44DB-0F7A-4956B351F5C4}"/>
              </a:ext>
            </a:extLst>
          </p:cNvPr>
          <p:cNvSpPr>
            <a:spLocks noGrp="1"/>
          </p:cNvSpPr>
          <p:nvPr>
            <p:ph type="subTitle" idx="1"/>
          </p:nvPr>
        </p:nvSpPr>
        <p:spPr>
          <a:xfrm>
            <a:off x="323032" y="2286489"/>
            <a:ext cx="3560036" cy="1638298"/>
          </a:xfrm>
        </p:spPr>
        <p:txBody>
          <a:bodyPr/>
          <a:lstStyle/>
          <a:p>
            <a:pPr>
              <a:lnSpc>
                <a:spcPct val="110000"/>
              </a:lnSpc>
              <a:spcBef>
                <a:spcPts val="0"/>
              </a:spcBef>
            </a:pPr>
            <a:r>
              <a:rPr lang="de-DE" sz="3000" dirty="0"/>
              <a:t>CO</a:t>
            </a:r>
            <a:r>
              <a:rPr lang="de-DE" sz="3000" baseline="-25000" dirty="0"/>
              <a:t>2</a:t>
            </a:r>
            <a:r>
              <a:rPr lang="de-DE" sz="3000" dirty="0"/>
              <a:t>-Abscheidung</a:t>
            </a:r>
          </a:p>
          <a:p>
            <a:pPr>
              <a:lnSpc>
                <a:spcPct val="110000"/>
              </a:lnSpc>
              <a:spcBef>
                <a:spcPts val="0"/>
              </a:spcBef>
            </a:pPr>
            <a:endParaRPr lang="de-DE" sz="2100" dirty="0">
              <a:solidFill>
                <a:srgbClr val="0B823E"/>
              </a:solidFill>
            </a:endParaRPr>
          </a:p>
          <a:p>
            <a:pPr>
              <a:lnSpc>
                <a:spcPct val="110000"/>
              </a:lnSpc>
              <a:spcBef>
                <a:spcPts val="0"/>
              </a:spcBef>
            </a:pPr>
            <a:r>
              <a:rPr lang="de-DE" sz="2100" dirty="0">
                <a:solidFill>
                  <a:srgbClr val="0A823D"/>
                </a:solidFill>
              </a:rPr>
              <a:t>Steffen Schrodt</a:t>
            </a:r>
          </a:p>
          <a:p>
            <a:pPr>
              <a:lnSpc>
                <a:spcPct val="110000"/>
              </a:lnSpc>
              <a:spcBef>
                <a:spcPts val="0"/>
              </a:spcBef>
            </a:pPr>
            <a:r>
              <a:rPr lang="de-DE" sz="2100" dirty="0">
                <a:solidFill>
                  <a:srgbClr val="0A823D"/>
                </a:solidFill>
              </a:rPr>
              <a:t>Geschäftsführer KEZO</a:t>
            </a:r>
            <a:endParaRPr lang="de-CH" sz="2100" dirty="0">
              <a:solidFill>
                <a:srgbClr val="0A823D"/>
              </a:solidFill>
            </a:endParaRPr>
          </a:p>
        </p:txBody>
      </p:sp>
    </p:spTree>
    <p:extLst>
      <p:ext uri="{BB962C8B-B14F-4D97-AF65-F5344CB8AC3E}">
        <p14:creationId xmlns:p14="http://schemas.microsoft.com/office/powerpoint/2010/main" val="2058607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2E637-3AC2-B180-4B87-17476B1715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53469-6401-AF74-75A6-153FD5DADDA7}"/>
              </a:ext>
            </a:extLst>
          </p:cNvPr>
          <p:cNvSpPr>
            <a:spLocks noGrp="1"/>
          </p:cNvSpPr>
          <p:nvPr>
            <p:ph type="title"/>
          </p:nvPr>
        </p:nvSpPr>
        <p:spPr/>
        <p:txBody>
          <a:bodyPr>
            <a:normAutofit/>
          </a:bodyPr>
          <a:lstStyle/>
          <a:p>
            <a:r>
              <a:rPr lang="de-CH" dirty="0"/>
              <a:t>CO</a:t>
            </a:r>
            <a:r>
              <a:rPr lang="de-CH" baseline="-25000" dirty="0"/>
              <a:t>2</a:t>
            </a:r>
            <a:r>
              <a:rPr lang="de-CH" dirty="0"/>
              <a:t>-Abscheidung bei KVAs</a:t>
            </a:r>
            <a:endParaRPr sz="1300" dirty="0">
              <a:solidFill>
                <a:srgbClr val="575656"/>
              </a:solidFill>
            </a:endParaRPr>
          </a:p>
        </p:txBody>
      </p:sp>
      <p:sp>
        <p:nvSpPr>
          <p:cNvPr id="4" name="Fußzeilenplatzhalter 3">
            <a:extLst>
              <a:ext uri="{FF2B5EF4-FFF2-40B4-BE49-F238E27FC236}">
                <a16:creationId xmlns:a16="http://schemas.microsoft.com/office/drawing/2014/main" id="{2D4BBBC3-87F4-103E-3FD6-3EAD5C3A17AD}"/>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E7121C3A-60DD-9A16-1113-81411F27D132}"/>
              </a:ext>
            </a:extLst>
          </p:cNvPr>
          <p:cNvSpPr>
            <a:spLocks noGrp="1"/>
          </p:cNvSpPr>
          <p:nvPr>
            <p:ph type="sldNum" sz="quarter" idx="12"/>
          </p:nvPr>
        </p:nvSpPr>
        <p:spPr/>
        <p:txBody>
          <a:bodyPr/>
          <a:lstStyle/>
          <a:p>
            <a:fld id="{F0000D35-D966-1247-9393-B9EFB552A7F1}" type="slidenum">
              <a:rPr lang="de-DE" smtClean="0"/>
              <a:pPr/>
              <a:t>22</a:t>
            </a:fld>
            <a:endParaRPr lang="de-DE"/>
          </a:p>
        </p:txBody>
      </p:sp>
      <p:sp>
        <p:nvSpPr>
          <p:cNvPr id="10" name="Textfeld 9">
            <a:extLst>
              <a:ext uri="{FF2B5EF4-FFF2-40B4-BE49-F238E27FC236}">
                <a16:creationId xmlns:a16="http://schemas.microsoft.com/office/drawing/2014/main" id="{05498449-3347-DD43-16CF-5E47B7D1DD17}"/>
              </a:ext>
            </a:extLst>
          </p:cNvPr>
          <p:cNvSpPr txBox="1"/>
          <p:nvPr/>
        </p:nvSpPr>
        <p:spPr>
          <a:xfrm>
            <a:off x="431800" y="990854"/>
            <a:ext cx="6979139" cy="307777"/>
          </a:xfrm>
          <a:prstGeom prst="rect">
            <a:avLst/>
          </a:prstGeom>
          <a:noFill/>
        </p:spPr>
        <p:txBody>
          <a:bodyPr wrap="square" rtlCol="0">
            <a:spAutoFit/>
          </a:bodyPr>
          <a:lstStyle/>
          <a:p>
            <a:r>
              <a:rPr lang="de-CH" sz="1400" dirty="0">
                <a:solidFill>
                  <a:srgbClr val="575656"/>
                </a:solidFill>
                <a:latin typeface="Arial" panose="020B0604020202020204" pitchFamily="34" charset="0"/>
                <a:cs typeface="Arial" panose="020B0604020202020204" pitchFamily="34" charset="0"/>
              </a:rPr>
              <a:t>Schon mal etwas von «Carbon Capture and Storage» gehört?</a:t>
            </a:r>
          </a:p>
        </p:txBody>
      </p:sp>
      <p:grpSp>
        <p:nvGrpSpPr>
          <p:cNvPr id="3" name="Gruppieren 2">
            <a:extLst>
              <a:ext uri="{FF2B5EF4-FFF2-40B4-BE49-F238E27FC236}">
                <a16:creationId xmlns:a16="http://schemas.microsoft.com/office/drawing/2014/main" id="{BF1A77A4-3A6D-0605-68DC-8EBC57385770}"/>
              </a:ext>
            </a:extLst>
          </p:cNvPr>
          <p:cNvGrpSpPr/>
          <p:nvPr/>
        </p:nvGrpSpPr>
        <p:grpSpPr>
          <a:xfrm>
            <a:off x="431800" y="1394198"/>
            <a:ext cx="5992458" cy="3434604"/>
            <a:chOff x="1562050" y="1476325"/>
            <a:chExt cx="5992458" cy="3434604"/>
          </a:xfrm>
        </p:grpSpPr>
        <p:pic>
          <p:nvPicPr>
            <p:cNvPr id="25" name="Grafik 24">
              <a:extLst>
                <a:ext uri="{FF2B5EF4-FFF2-40B4-BE49-F238E27FC236}">
                  <a16:creationId xmlns:a16="http://schemas.microsoft.com/office/drawing/2014/main" id="{A003611B-0756-8013-5000-90D601D67161}"/>
                </a:ext>
              </a:extLst>
            </p:cNvPr>
            <p:cNvPicPr>
              <a:picLocks noChangeAspect="1"/>
            </p:cNvPicPr>
            <p:nvPr/>
          </p:nvPicPr>
          <p:blipFill>
            <a:blip r:embed="rId3"/>
            <a:stretch>
              <a:fillRect/>
            </a:stretch>
          </p:blipFill>
          <p:spPr>
            <a:xfrm>
              <a:off x="1562050" y="1476325"/>
              <a:ext cx="5992458" cy="3372550"/>
            </a:xfrm>
            <a:prstGeom prst="rect">
              <a:avLst/>
            </a:prstGeom>
          </p:spPr>
        </p:pic>
        <p:sp>
          <p:nvSpPr>
            <p:cNvPr id="11" name="Textfeld 10">
              <a:extLst>
                <a:ext uri="{FF2B5EF4-FFF2-40B4-BE49-F238E27FC236}">
                  <a16:creationId xmlns:a16="http://schemas.microsoft.com/office/drawing/2014/main" id="{26B55F5F-F432-2FDF-D94F-9845AF61235B}"/>
                </a:ext>
              </a:extLst>
            </p:cNvPr>
            <p:cNvSpPr txBox="1"/>
            <p:nvPr/>
          </p:nvSpPr>
          <p:spPr>
            <a:xfrm>
              <a:off x="2771972" y="2163630"/>
              <a:ext cx="590036" cy="369332"/>
            </a:xfrm>
            <a:prstGeom prst="rect">
              <a:avLst/>
            </a:prstGeom>
            <a:noFill/>
          </p:spPr>
          <p:txBody>
            <a:bodyPr wrap="square" rtlCol="0">
              <a:spAutoFit/>
            </a:bodyPr>
            <a:lstStyle/>
            <a:p>
              <a:r>
                <a:rPr lang="de-CH" dirty="0">
                  <a:solidFill>
                    <a:srgbClr val="FF0000"/>
                  </a:solidFill>
                </a:rPr>
                <a:t>CO</a:t>
              </a:r>
              <a:r>
                <a:rPr lang="de-CH" baseline="-25000" dirty="0">
                  <a:solidFill>
                    <a:srgbClr val="FF0000"/>
                  </a:solidFill>
                </a:rPr>
                <a:t>2</a:t>
              </a:r>
            </a:p>
          </p:txBody>
        </p:sp>
        <p:sp>
          <p:nvSpPr>
            <p:cNvPr id="12" name="Textfeld 11">
              <a:extLst>
                <a:ext uri="{FF2B5EF4-FFF2-40B4-BE49-F238E27FC236}">
                  <a16:creationId xmlns:a16="http://schemas.microsoft.com/office/drawing/2014/main" id="{9E6F8E6B-620A-B5D2-F1E0-8B4055CFD882}"/>
                </a:ext>
              </a:extLst>
            </p:cNvPr>
            <p:cNvSpPr txBox="1"/>
            <p:nvPr/>
          </p:nvSpPr>
          <p:spPr>
            <a:xfrm>
              <a:off x="3100693" y="2021835"/>
              <a:ext cx="590036" cy="369332"/>
            </a:xfrm>
            <a:prstGeom prst="rect">
              <a:avLst/>
            </a:prstGeom>
            <a:noFill/>
          </p:spPr>
          <p:txBody>
            <a:bodyPr wrap="square" rtlCol="0">
              <a:spAutoFit/>
            </a:bodyPr>
            <a:lstStyle/>
            <a:p>
              <a:r>
                <a:rPr lang="de-CH" dirty="0">
                  <a:solidFill>
                    <a:srgbClr val="FF0000"/>
                  </a:solidFill>
                </a:rPr>
                <a:t>CO</a:t>
              </a:r>
              <a:r>
                <a:rPr lang="de-CH" baseline="-25000" dirty="0">
                  <a:solidFill>
                    <a:srgbClr val="FF0000"/>
                  </a:solidFill>
                </a:rPr>
                <a:t>2</a:t>
              </a:r>
            </a:p>
          </p:txBody>
        </p:sp>
        <p:sp>
          <p:nvSpPr>
            <p:cNvPr id="13" name="Textfeld 12">
              <a:extLst>
                <a:ext uri="{FF2B5EF4-FFF2-40B4-BE49-F238E27FC236}">
                  <a16:creationId xmlns:a16="http://schemas.microsoft.com/office/drawing/2014/main" id="{2155199D-3B15-34C4-C97F-59A729E33F0A}"/>
                </a:ext>
              </a:extLst>
            </p:cNvPr>
            <p:cNvSpPr txBox="1"/>
            <p:nvPr/>
          </p:nvSpPr>
          <p:spPr>
            <a:xfrm>
              <a:off x="2856388" y="2445864"/>
              <a:ext cx="590036" cy="369332"/>
            </a:xfrm>
            <a:prstGeom prst="rect">
              <a:avLst/>
            </a:prstGeom>
            <a:noFill/>
          </p:spPr>
          <p:txBody>
            <a:bodyPr wrap="square" rtlCol="0">
              <a:spAutoFit/>
            </a:bodyPr>
            <a:lstStyle/>
            <a:p>
              <a:r>
                <a:rPr lang="de-CH" dirty="0">
                  <a:solidFill>
                    <a:srgbClr val="FF0000"/>
                  </a:solidFill>
                </a:rPr>
                <a:t>CO</a:t>
              </a:r>
              <a:r>
                <a:rPr lang="de-CH" baseline="-25000" dirty="0">
                  <a:solidFill>
                    <a:srgbClr val="FF0000"/>
                  </a:solidFill>
                </a:rPr>
                <a:t>2</a:t>
              </a:r>
            </a:p>
          </p:txBody>
        </p:sp>
        <p:sp>
          <p:nvSpPr>
            <p:cNvPr id="14" name="Textfeld 13">
              <a:extLst>
                <a:ext uri="{FF2B5EF4-FFF2-40B4-BE49-F238E27FC236}">
                  <a16:creationId xmlns:a16="http://schemas.microsoft.com/office/drawing/2014/main" id="{92D51DB4-C4D7-2FFF-1B26-72F50979D9FA}"/>
                </a:ext>
              </a:extLst>
            </p:cNvPr>
            <p:cNvSpPr txBox="1"/>
            <p:nvPr/>
          </p:nvSpPr>
          <p:spPr>
            <a:xfrm>
              <a:off x="3298024" y="2382001"/>
              <a:ext cx="590036" cy="369332"/>
            </a:xfrm>
            <a:prstGeom prst="rect">
              <a:avLst/>
            </a:prstGeom>
            <a:noFill/>
          </p:spPr>
          <p:txBody>
            <a:bodyPr wrap="square" rtlCol="0">
              <a:spAutoFit/>
            </a:bodyPr>
            <a:lstStyle/>
            <a:p>
              <a:r>
                <a:rPr lang="de-CH" dirty="0">
                  <a:solidFill>
                    <a:srgbClr val="FF0000"/>
                  </a:solidFill>
                </a:rPr>
                <a:t>CO</a:t>
              </a:r>
              <a:r>
                <a:rPr lang="de-CH" baseline="-25000" dirty="0">
                  <a:solidFill>
                    <a:srgbClr val="FF0000"/>
                  </a:solidFill>
                </a:rPr>
                <a:t>2</a:t>
              </a:r>
            </a:p>
          </p:txBody>
        </p:sp>
        <p:sp>
          <p:nvSpPr>
            <p:cNvPr id="15" name="Textfeld 14">
              <a:extLst>
                <a:ext uri="{FF2B5EF4-FFF2-40B4-BE49-F238E27FC236}">
                  <a16:creationId xmlns:a16="http://schemas.microsoft.com/office/drawing/2014/main" id="{AE6ECDF0-C82C-E047-98F1-242EFCF8BAA3}"/>
                </a:ext>
              </a:extLst>
            </p:cNvPr>
            <p:cNvSpPr txBox="1"/>
            <p:nvPr/>
          </p:nvSpPr>
          <p:spPr>
            <a:xfrm>
              <a:off x="3446424" y="2179085"/>
              <a:ext cx="590036" cy="369332"/>
            </a:xfrm>
            <a:prstGeom prst="rect">
              <a:avLst/>
            </a:prstGeom>
            <a:noFill/>
          </p:spPr>
          <p:txBody>
            <a:bodyPr wrap="square" rtlCol="0">
              <a:spAutoFit/>
            </a:bodyPr>
            <a:lstStyle/>
            <a:p>
              <a:r>
                <a:rPr lang="de-CH" dirty="0">
                  <a:solidFill>
                    <a:srgbClr val="FF0000"/>
                  </a:solidFill>
                </a:rPr>
                <a:t>CO</a:t>
              </a:r>
              <a:r>
                <a:rPr lang="de-CH" baseline="-25000" dirty="0">
                  <a:solidFill>
                    <a:srgbClr val="FF0000"/>
                  </a:solidFill>
                </a:rPr>
                <a:t>2</a:t>
              </a:r>
            </a:p>
          </p:txBody>
        </p:sp>
        <p:sp>
          <p:nvSpPr>
            <p:cNvPr id="16" name="Textfeld 15">
              <a:extLst>
                <a:ext uri="{FF2B5EF4-FFF2-40B4-BE49-F238E27FC236}">
                  <a16:creationId xmlns:a16="http://schemas.microsoft.com/office/drawing/2014/main" id="{CE253AB3-CE96-FE2E-D4FF-3DC18CA54EF8}"/>
                </a:ext>
              </a:extLst>
            </p:cNvPr>
            <p:cNvSpPr txBox="1"/>
            <p:nvPr/>
          </p:nvSpPr>
          <p:spPr>
            <a:xfrm>
              <a:off x="3563223" y="4317210"/>
              <a:ext cx="590036" cy="369332"/>
            </a:xfrm>
            <a:prstGeom prst="rect">
              <a:avLst/>
            </a:prstGeom>
            <a:noFill/>
          </p:spPr>
          <p:txBody>
            <a:bodyPr wrap="square" rtlCol="0">
              <a:spAutoFit/>
            </a:bodyPr>
            <a:lstStyle/>
            <a:p>
              <a:r>
                <a:rPr lang="de-CH" dirty="0">
                  <a:solidFill>
                    <a:srgbClr val="FFFF00"/>
                  </a:solidFill>
                </a:rPr>
                <a:t>CO</a:t>
              </a:r>
              <a:r>
                <a:rPr lang="de-CH" baseline="-25000" dirty="0">
                  <a:solidFill>
                    <a:srgbClr val="FFFF00"/>
                  </a:solidFill>
                </a:rPr>
                <a:t>2</a:t>
              </a:r>
            </a:p>
          </p:txBody>
        </p:sp>
        <p:sp>
          <p:nvSpPr>
            <p:cNvPr id="17" name="Textfeld 16">
              <a:extLst>
                <a:ext uri="{FF2B5EF4-FFF2-40B4-BE49-F238E27FC236}">
                  <a16:creationId xmlns:a16="http://schemas.microsoft.com/office/drawing/2014/main" id="{FD21F17F-F75F-D885-D383-FB14748978D0}"/>
                </a:ext>
              </a:extLst>
            </p:cNvPr>
            <p:cNvSpPr txBox="1"/>
            <p:nvPr/>
          </p:nvSpPr>
          <p:spPr>
            <a:xfrm>
              <a:off x="4155493" y="4181328"/>
              <a:ext cx="590036" cy="369332"/>
            </a:xfrm>
            <a:prstGeom prst="rect">
              <a:avLst/>
            </a:prstGeom>
            <a:noFill/>
          </p:spPr>
          <p:txBody>
            <a:bodyPr wrap="square" rtlCol="0">
              <a:spAutoFit/>
            </a:bodyPr>
            <a:lstStyle/>
            <a:p>
              <a:r>
                <a:rPr lang="de-CH" dirty="0">
                  <a:solidFill>
                    <a:srgbClr val="FFFF00"/>
                  </a:solidFill>
                </a:rPr>
                <a:t>CO</a:t>
              </a:r>
              <a:r>
                <a:rPr lang="de-CH" baseline="-25000" dirty="0">
                  <a:solidFill>
                    <a:srgbClr val="FFFF00"/>
                  </a:solidFill>
                </a:rPr>
                <a:t>2</a:t>
              </a:r>
            </a:p>
          </p:txBody>
        </p:sp>
        <p:sp>
          <p:nvSpPr>
            <p:cNvPr id="18" name="Textfeld 17">
              <a:extLst>
                <a:ext uri="{FF2B5EF4-FFF2-40B4-BE49-F238E27FC236}">
                  <a16:creationId xmlns:a16="http://schemas.microsoft.com/office/drawing/2014/main" id="{EC7F1186-58F4-3AA6-465F-0D533B09AAA8}"/>
                </a:ext>
              </a:extLst>
            </p:cNvPr>
            <p:cNvSpPr txBox="1"/>
            <p:nvPr/>
          </p:nvSpPr>
          <p:spPr>
            <a:xfrm>
              <a:off x="4466548" y="4463562"/>
              <a:ext cx="590036" cy="369332"/>
            </a:xfrm>
            <a:prstGeom prst="rect">
              <a:avLst/>
            </a:prstGeom>
            <a:noFill/>
          </p:spPr>
          <p:txBody>
            <a:bodyPr wrap="square" rtlCol="0">
              <a:spAutoFit/>
            </a:bodyPr>
            <a:lstStyle/>
            <a:p>
              <a:r>
                <a:rPr lang="de-CH" dirty="0">
                  <a:solidFill>
                    <a:srgbClr val="FFFF00"/>
                  </a:solidFill>
                </a:rPr>
                <a:t>CO</a:t>
              </a:r>
              <a:r>
                <a:rPr lang="de-CH" baseline="-25000" dirty="0">
                  <a:solidFill>
                    <a:srgbClr val="FFFF00"/>
                  </a:solidFill>
                </a:rPr>
                <a:t>2</a:t>
              </a:r>
            </a:p>
          </p:txBody>
        </p:sp>
        <p:sp>
          <p:nvSpPr>
            <p:cNvPr id="19" name="Textfeld 18">
              <a:extLst>
                <a:ext uri="{FF2B5EF4-FFF2-40B4-BE49-F238E27FC236}">
                  <a16:creationId xmlns:a16="http://schemas.microsoft.com/office/drawing/2014/main" id="{12A088D6-9F35-887E-D329-CA8224DF7022}"/>
                </a:ext>
              </a:extLst>
            </p:cNvPr>
            <p:cNvSpPr txBox="1"/>
            <p:nvPr/>
          </p:nvSpPr>
          <p:spPr>
            <a:xfrm>
              <a:off x="5746686" y="4512346"/>
              <a:ext cx="590036" cy="369332"/>
            </a:xfrm>
            <a:prstGeom prst="rect">
              <a:avLst/>
            </a:prstGeom>
            <a:noFill/>
          </p:spPr>
          <p:txBody>
            <a:bodyPr wrap="square" rtlCol="0">
              <a:spAutoFit/>
            </a:bodyPr>
            <a:lstStyle/>
            <a:p>
              <a:r>
                <a:rPr lang="de-CH" dirty="0">
                  <a:solidFill>
                    <a:srgbClr val="FFFF00"/>
                  </a:solidFill>
                </a:rPr>
                <a:t>CO</a:t>
              </a:r>
              <a:r>
                <a:rPr lang="de-CH" baseline="-25000" dirty="0">
                  <a:solidFill>
                    <a:srgbClr val="FFFF00"/>
                  </a:solidFill>
                </a:rPr>
                <a:t>2</a:t>
              </a:r>
            </a:p>
          </p:txBody>
        </p:sp>
        <p:sp>
          <p:nvSpPr>
            <p:cNvPr id="20" name="Textfeld 19">
              <a:extLst>
                <a:ext uri="{FF2B5EF4-FFF2-40B4-BE49-F238E27FC236}">
                  <a16:creationId xmlns:a16="http://schemas.microsoft.com/office/drawing/2014/main" id="{A76AB769-C587-35FB-1C2C-F8F993EFA3C6}"/>
                </a:ext>
              </a:extLst>
            </p:cNvPr>
            <p:cNvSpPr txBox="1"/>
            <p:nvPr/>
          </p:nvSpPr>
          <p:spPr>
            <a:xfrm>
              <a:off x="5306852" y="4162171"/>
              <a:ext cx="590036" cy="369332"/>
            </a:xfrm>
            <a:prstGeom prst="rect">
              <a:avLst/>
            </a:prstGeom>
            <a:noFill/>
          </p:spPr>
          <p:txBody>
            <a:bodyPr wrap="square" rtlCol="0">
              <a:spAutoFit/>
            </a:bodyPr>
            <a:lstStyle/>
            <a:p>
              <a:r>
                <a:rPr lang="de-CH" dirty="0">
                  <a:solidFill>
                    <a:srgbClr val="FFFF00"/>
                  </a:solidFill>
                </a:rPr>
                <a:t>CO</a:t>
              </a:r>
              <a:r>
                <a:rPr lang="de-CH" baseline="-25000" dirty="0">
                  <a:solidFill>
                    <a:srgbClr val="FFFF00"/>
                  </a:solidFill>
                </a:rPr>
                <a:t>2</a:t>
              </a:r>
            </a:p>
          </p:txBody>
        </p:sp>
        <p:sp>
          <p:nvSpPr>
            <p:cNvPr id="21" name="Textfeld 20">
              <a:extLst>
                <a:ext uri="{FF2B5EF4-FFF2-40B4-BE49-F238E27FC236}">
                  <a16:creationId xmlns:a16="http://schemas.microsoft.com/office/drawing/2014/main" id="{EC182283-3406-A78C-401B-A9906BFC31E2}"/>
                </a:ext>
              </a:extLst>
            </p:cNvPr>
            <p:cNvSpPr txBox="1"/>
            <p:nvPr/>
          </p:nvSpPr>
          <p:spPr>
            <a:xfrm>
              <a:off x="5056584" y="4512346"/>
              <a:ext cx="590036" cy="369332"/>
            </a:xfrm>
            <a:prstGeom prst="rect">
              <a:avLst/>
            </a:prstGeom>
            <a:noFill/>
          </p:spPr>
          <p:txBody>
            <a:bodyPr wrap="square" rtlCol="0">
              <a:spAutoFit/>
            </a:bodyPr>
            <a:lstStyle/>
            <a:p>
              <a:r>
                <a:rPr lang="de-CH" dirty="0">
                  <a:solidFill>
                    <a:srgbClr val="FFFF00"/>
                  </a:solidFill>
                </a:rPr>
                <a:t>CO</a:t>
              </a:r>
              <a:r>
                <a:rPr lang="de-CH" baseline="-25000" dirty="0">
                  <a:solidFill>
                    <a:srgbClr val="FFFF00"/>
                  </a:solidFill>
                </a:rPr>
                <a:t>2</a:t>
              </a:r>
            </a:p>
          </p:txBody>
        </p:sp>
        <p:sp>
          <p:nvSpPr>
            <p:cNvPr id="22" name="Textfeld 21">
              <a:extLst>
                <a:ext uri="{FF2B5EF4-FFF2-40B4-BE49-F238E27FC236}">
                  <a16:creationId xmlns:a16="http://schemas.microsoft.com/office/drawing/2014/main" id="{FE74E065-C4C8-DBFB-A1A5-7881C48FC7E4}"/>
                </a:ext>
              </a:extLst>
            </p:cNvPr>
            <p:cNvSpPr txBox="1"/>
            <p:nvPr/>
          </p:nvSpPr>
          <p:spPr>
            <a:xfrm>
              <a:off x="4003057" y="4513706"/>
              <a:ext cx="590036" cy="369332"/>
            </a:xfrm>
            <a:prstGeom prst="rect">
              <a:avLst/>
            </a:prstGeom>
            <a:noFill/>
          </p:spPr>
          <p:txBody>
            <a:bodyPr wrap="square" rtlCol="0">
              <a:spAutoFit/>
            </a:bodyPr>
            <a:lstStyle/>
            <a:p>
              <a:r>
                <a:rPr lang="de-CH" dirty="0">
                  <a:solidFill>
                    <a:srgbClr val="FFFF00"/>
                  </a:solidFill>
                </a:rPr>
                <a:t>CO</a:t>
              </a:r>
              <a:r>
                <a:rPr lang="de-CH" baseline="-25000" dirty="0">
                  <a:solidFill>
                    <a:srgbClr val="FFFF00"/>
                  </a:solidFill>
                </a:rPr>
                <a:t>2</a:t>
              </a:r>
            </a:p>
          </p:txBody>
        </p:sp>
        <p:sp>
          <p:nvSpPr>
            <p:cNvPr id="23" name="Textfeld 22">
              <a:extLst>
                <a:ext uri="{FF2B5EF4-FFF2-40B4-BE49-F238E27FC236}">
                  <a16:creationId xmlns:a16="http://schemas.microsoft.com/office/drawing/2014/main" id="{AFB6C7B5-5617-3E07-2279-C84EC075B336}"/>
                </a:ext>
              </a:extLst>
            </p:cNvPr>
            <p:cNvSpPr txBox="1"/>
            <p:nvPr/>
          </p:nvSpPr>
          <p:spPr>
            <a:xfrm>
              <a:off x="2739649" y="4695485"/>
              <a:ext cx="2288356" cy="215444"/>
            </a:xfrm>
            <a:prstGeom prst="rect">
              <a:avLst/>
            </a:prstGeom>
            <a:noFill/>
          </p:spPr>
          <p:txBody>
            <a:bodyPr wrap="square" rtlCol="0">
              <a:spAutoFit/>
            </a:bodyPr>
            <a:lstStyle/>
            <a:p>
              <a:r>
                <a:rPr lang="de-CH" sz="800" dirty="0">
                  <a:solidFill>
                    <a:srgbClr val="575656"/>
                  </a:solidFill>
                  <a:latin typeface="Arial" panose="020B0604020202020204" pitchFamily="34" charset="0"/>
                  <a:cs typeface="Arial" panose="020B0604020202020204" pitchFamily="34" charset="0"/>
                </a:rPr>
                <a:t>Quelle: Financial Times</a:t>
              </a:r>
            </a:p>
          </p:txBody>
        </p:sp>
        <p:sp>
          <p:nvSpPr>
            <p:cNvPr id="26" name="Rechteck 25">
              <a:extLst>
                <a:ext uri="{FF2B5EF4-FFF2-40B4-BE49-F238E27FC236}">
                  <a16:creationId xmlns:a16="http://schemas.microsoft.com/office/drawing/2014/main" id="{174BB361-B315-60A9-2E77-914EAD0BC0BB}"/>
                </a:ext>
              </a:extLst>
            </p:cNvPr>
            <p:cNvSpPr/>
            <p:nvPr/>
          </p:nvSpPr>
          <p:spPr>
            <a:xfrm>
              <a:off x="1646767" y="1651192"/>
              <a:ext cx="1278466" cy="527547"/>
            </a:xfrm>
            <a:prstGeom prst="rect">
              <a:avLst/>
            </a:prstGeom>
            <a:solidFill>
              <a:srgbClr val="BED5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Freihandform: Form 26">
              <a:extLst>
                <a:ext uri="{FF2B5EF4-FFF2-40B4-BE49-F238E27FC236}">
                  <a16:creationId xmlns:a16="http://schemas.microsoft.com/office/drawing/2014/main" id="{FF28F16C-5F61-B8DC-F918-4C98BF4BDAFA}"/>
                </a:ext>
              </a:extLst>
            </p:cNvPr>
            <p:cNvSpPr/>
            <p:nvPr/>
          </p:nvSpPr>
          <p:spPr>
            <a:xfrm>
              <a:off x="3335338" y="2916238"/>
              <a:ext cx="109537" cy="207939"/>
            </a:xfrm>
            <a:custGeom>
              <a:avLst/>
              <a:gdLst>
                <a:gd name="csX0" fmla="*/ 7937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0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11112 w 109537"/>
                <a:gd name="csY17" fmla="*/ 130175 h 207939"/>
                <a:gd name="csX18" fmla="*/ 7937 w 109537"/>
                <a:gd name="csY18" fmla="*/ 36512 h 207939"/>
                <a:gd name="csX19" fmla="*/ 7937 w 109537"/>
                <a:gd name="csY19" fmla="*/ 0 h 207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09537" h="207939">
                  <a:moveTo>
                    <a:pt x="7937" y="0"/>
                  </a:moveTo>
                  <a:lnTo>
                    <a:pt x="7937" y="0"/>
                  </a:lnTo>
                  <a:cubicBezTo>
                    <a:pt x="93922" y="6879"/>
                    <a:pt x="3915" y="136"/>
                    <a:pt x="82550" y="4762"/>
                  </a:cubicBezTo>
                  <a:cubicBezTo>
                    <a:pt x="113282" y="6570"/>
                    <a:pt x="91472" y="6350"/>
                    <a:pt x="109537" y="6350"/>
                  </a:cubicBezTo>
                  <a:lnTo>
                    <a:pt x="109537" y="6350"/>
                  </a:lnTo>
                  <a:cubicBezTo>
                    <a:pt x="105945" y="135718"/>
                    <a:pt x="109537" y="-23594"/>
                    <a:pt x="109537" y="163512"/>
                  </a:cubicBezTo>
                  <a:cubicBezTo>
                    <a:pt x="109537" y="175166"/>
                    <a:pt x="108879" y="186820"/>
                    <a:pt x="107950" y="198437"/>
                  </a:cubicBezTo>
                  <a:cubicBezTo>
                    <a:pt x="106195" y="220379"/>
                    <a:pt x="106362" y="196255"/>
                    <a:pt x="106362" y="204787"/>
                  </a:cubicBezTo>
                  <a:lnTo>
                    <a:pt x="106362" y="204787"/>
                  </a:lnTo>
                  <a:cubicBezTo>
                    <a:pt x="99483" y="205316"/>
                    <a:pt x="92624" y="206375"/>
                    <a:pt x="85725" y="206375"/>
                  </a:cubicBezTo>
                  <a:cubicBezTo>
                    <a:pt x="62965" y="206375"/>
                    <a:pt x="40219" y="205209"/>
                    <a:pt x="17462" y="204787"/>
                  </a:cubicBezTo>
                  <a:cubicBezTo>
                    <a:pt x="11642" y="204679"/>
                    <a:pt x="5821" y="204787"/>
                    <a:pt x="0" y="204787"/>
                  </a:cubicBezTo>
                  <a:lnTo>
                    <a:pt x="0" y="204787"/>
                  </a:lnTo>
                  <a:cubicBezTo>
                    <a:pt x="529" y="200025"/>
                    <a:pt x="799" y="195226"/>
                    <a:pt x="1587" y="190500"/>
                  </a:cubicBezTo>
                  <a:cubicBezTo>
                    <a:pt x="2389" y="185688"/>
                    <a:pt x="3740" y="180983"/>
                    <a:pt x="4762" y="176212"/>
                  </a:cubicBezTo>
                  <a:cubicBezTo>
                    <a:pt x="7784" y="162109"/>
                    <a:pt x="4882" y="174149"/>
                    <a:pt x="7937" y="161925"/>
                  </a:cubicBezTo>
                  <a:cubicBezTo>
                    <a:pt x="8466" y="155046"/>
                    <a:pt x="8838" y="148152"/>
                    <a:pt x="9525" y="141287"/>
                  </a:cubicBezTo>
                  <a:cubicBezTo>
                    <a:pt x="9897" y="137564"/>
                    <a:pt x="11112" y="133917"/>
                    <a:pt x="11112" y="130175"/>
                  </a:cubicBezTo>
                  <a:cubicBezTo>
                    <a:pt x="11112" y="44451"/>
                    <a:pt x="18808" y="69118"/>
                    <a:pt x="7937" y="36512"/>
                  </a:cubicBezTo>
                  <a:cubicBezTo>
                    <a:pt x="8466" y="24870"/>
                    <a:pt x="7937" y="6085"/>
                    <a:pt x="7937" y="0"/>
                  </a:cubicBezTo>
                  <a:close/>
                </a:path>
              </a:pathLst>
            </a:custGeom>
            <a:solidFill>
              <a:srgbClr val="BBB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Freihandform: Form 27">
              <a:extLst>
                <a:ext uri="{FF2B5EF4-FFF2-40B4-BE49-F238E27FC236}">
                  <a16:creationId xmlns:a16="http://schemas.microsoft.com/office/drawing/2014/main" id="{A3121F6E-12E7-FCFF-F5A6-433AEECC8B67}"/>
                </a:ext>
              </a:extLst>
            </p:cNvPr>
            <p:cNvSpPr/>
            <p:nvPr/>
          </p:nvSpPr>
          <p:spPr>
            <a:xfrm>
              <a:off x="3690729" y="2931768"/>
              <a:ext cx="130383" cy="233707"/>
            </a:xfrm>
            <a:custGeom>
              <a:avLst/>
              <a:gdLst>
                <a:gd name="csX0" fmla="*/ 7937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0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11112 w 109537"/>
                <a:gd name="csY17" fmla="*/ 130175 h 207939"/>
                <a:gd name="csX18" fmla="*/ 7937 w 109537"/>
                <a:gd name="csY18" fmla="*/ 36512 h 207939"/>
                <a:gd name="csX19" fmla="*/ 7937 w 109537"/>
                <a:gd name="csY19" fmla="*/ 0 h 207939"/>
                <a:gd name="csX0" fmla="*/ 7937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0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7937 w 109537"/>
                <a:gd name="csY19" fmla="*/ 0 h 207939"/>
                <a:gd name="csX0" fmla="*/ 15939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0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15939 w 109537"/>
                <a:gd name="csY19" fmla="*/ 0 h 207939"/>
                <a:gd name="csX0" fmla="*/ 15939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13337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15939 w 109537"/>
                <a:gd name="csY19" fmla="*/ 0 h 207939"/>
                <a:gd name="csX0" fmla="*/ 15939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13337 w 109537"/>
                <a:gd name="csY12" fmla="*/ 204787 h 207939"/>
                <a:gd name="csX13" fmla="*/ 5588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15939 w 109537"/>
                <a:gd name="csY19" fmla="*/ 0 h 207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09537" h="207939">
                  <a:moveTo>
                    <a:pt x="15939" y="0"/>
                  </a:moveTo>
                  <a:lnTo>
                    <a:pt x="7937" y="0"/>
                  </a:lnTo>
                  <a:cubicBezTo>
                    <a:pt x="93922" y="6879"/>
                    <a:pt x="3915" y="136"/>
                    <a:pt x="82550" y="4762"/>
                  </a:cubicBezTo>
                  <a:cubicBezTo>
                    <a:pt x="113282" y="6570"/>
                    <a:pt x="91472" y="6350"/>
                    <a:pt x="109537" y="6350"/>
                  </a:cubicBezTo>
                  <a:lnTo>
                    <a:pt x="109537" y="6350"/>
                  </a:lnTo>
                  <a:cubicBezTo>
                    <a:pt x="105945" y="135718"/>
                    <a:pt x="109537" y="-23594"/>
                    <a:pt x="109537" y="163512"/>
                  </a:cubicBezTo>
                  <a:cubicBezTo>
                    <a:pt x="109537" y="175166"/>
                    <a:pt x="108879" y="186820"/>
                    <a:pt x="107950" y="198437"/>
                  </a:cubicBezTo>
                  <a:cubicBezTo>
                    <a:pt x="106195" y="220379"/>
                    <a:pt x="106362" y="196255"/>
                    <a:pt x="106362" y="204787"/>
                  </a:cubicBezTo>
                  <a:lnTo>
                    <a:pt x="106362" y="204787"/>
                  </a:lnTo>
                  <a:cubicBezTo>
                    <a:pt x="99483" y="205316"/>
                    <a:pt x="92624" y="206375"/>
                    <a:pt x="85725" y="206375"/>
                  </a:cubicBezTo>
                  <a:cubicBezTo>
                    <a:pt x="62965" y="206375"/>
                    <a:pt x="40219" y="205209"/>
                    <a:pt x="17462" y="204787"/>
                  </a:cubicBezTo>
                  <a:cubicBezTo>
                    <a:pt x="11642" y="204679"/>
                    <a:pt x="5821" y="204787"/>
                    <a:pt x="0" y="204787"/>
                  </a:cubicBezTo>
                  <a:lnTo>
                    <a:pt x="13337" y="204787"/>
                  </a:lnTo>
                  <a:cubicBezTo>
                    <a:pt x="13866" y="200025"/>
                    <a:pt x="7017" y="195262"/>
                    <a:pt x="5588" y="190500"/>
                  </a:cubicBezTo>
                  <a:cubicBezTo>
                    <a:pt x="4159" y="185738"/>
                    <a:pt x="4371" y="180974"/>
                    <a:pt x="4762" y="176212"/>
                  </a:cubicBezTo>
                  <a:cubicBezTo>
                    <a:pt x="5153" y="171450"/>
                    <a:pt x="4882" y="174149"/>
                    <a:pt x="7937" y="161925"/>
                  </a:cubicBezTo>
                  <a:cubicBezTo>
                    <a:pt x="8466" y="155046"/>
                    <a:pt x="9440" y="152699"/>
                    <a:pt x="9525" y="141287"/>
                  </a:cubicBezTo>
                  <a:cubicBezTo>
                    <a:pt x="9610" y="129875"/>
                    <a:pt x="8445" y="97193"/>
                    <a:pt x="8445" y="93451"/>
                  </a:cubicBezTo>
                  <a:cubicBezTo>
                    <a:pt x="8445" y="7727"/>
                    <a:pt x="18808" y="69118"/>
                    <a:pt x="7937" y="36512"/>
                  </a:cubicBezTo>
                  <a:cubicBezTo>
                    <a:pt x="8466" y="24870"/>
                    <a:pt x="15939" y="6085"/>
                    <a:pt x="15939" y="0"/>
                  </a:cubicBezTo>
                  <a:close/>
                </a:path>
              </a:pathLst>
            </a:custGeom>
            <a:solidFill>
              <a:srgbClr val="BBB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Freihandform: Form 28">
              <a:extLst>
                <a:ext uri="{FF2B5EF4-FFF2-40B4-BE49-F238E27FC236}">
                  <a16:creationId xmlns:a16="http://schemas.microsoft.com/office/drawing/2014/main" id="{494BC445-E0A8-06BD-8605-C6C0DAB2356E}"/>
                </a:ext>
              </a:extLst>
            </p:cNvPr>
            <p:cNvSpPr/>
            <p:nvPr/>
          </p:nvSpPr>
          <p:spPr>
            <a:xfrm>
              <a:off x="2849402" y="2980576"/>
              <a:ext cx="116208" cy="233707"/>
            </a:xfrm>
            <a:custGeom>
              <a:avLst/>
              <a:gdLst>
                <a:gd name="csX0" fmla="*/ 7937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0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11112 w 109537"/>
                <a:gd name="csY17" fmla="*/ 130175 h 207939"/>
                <a:gd name="csX18" fmla="*/ 7937 w 109537"/>
                <a:gd name="csY18" fmla="*/ 36512 h 207939"/>
                <a:gd name="csX19" fmla="*/ 7937 w 109537"/>
                <a:gd name="csY19" fmla="*/ 0 h 207939"/>
                <a:gd name="csX0" fmla="*/ 7937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0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7937 w 109537"/>
                <a:gd name="csY19" fmla="*/ 0 h 207939"/>
                <a:gd name="csX0" fmla="*/ 15939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0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15939 w 109537"/>
                <a:gd name="csY19" fmla="*/ 0 h 207939"/>
                <a:gd name="csX0" fmla="*/ 15939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13337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15939 w 109537"/>
                <a:gd name="csY19" fmla="*/ 0 h 207939"/>
                <a:gd name="csX0" fmla="*/ 15939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13337 w 109537"/>
                <a:gd name="csY12" fmla="*/ 204787 h 207939"/>
                <a:gd name="csX13" fmla="*/ 5588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15939 w 109537"/>
                <a:gd name="csY19" fmla="*/ 0 h 207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09537" h="207939">
                  <a:moveTo>
                    <a:pt x="15939" y="0"/>
                  </a:moveTo>
                  <a:lnTo>
                    <a:pt x="7937" y="0"/>
                  </a:lnTo>
                  <a:cubicBezTo>
                    <a:pt x="93922" y="6879"/>
                    <a:pt x="3915" y="136"/>
                    <a:pt x="82550" y="4762"/>
                  </a:cubicBezTo>
                  <a:cubicBezTo>
                    <a:pt x="113282" y="6570"/>
                    <a:pt x="91472" y="6350"/>
                    <a:pt x="109537" y="6350"/>
                  </a:cubicBezTo>
                  <a:lnTo>
                    <a:pt x="109537" y="6350"/>
                  </a:lnTo>
                  <a:cubicBezTo>
                    <a:pt x="105945" y="135718"/>
                    <a:pt x="109537" y="-23594"/>
                    <a:pt x="109537" y="163512"/>
                  </a:cubicBezTo>
                  <a:cubicBezTo>
                    <a:pt x="109537" y="175166"/>
                    <a:pt x="108879" y="186820"/>
                    <a:pt x="107950" y="198437"/>
                  </a:cubicBezTo>
                  <a:cubicBezTo>
                    <a:pt x="106195" y="220379"/>
                    <a:pt x="106362" y="196255"/>
                    <a:pt x="106362" y="204787"/>
                  </a:cubicBezTo>
                  <a:lnTo>
                    <a:pt x="106362" y="204787"/>
                  </a:lnTo>
                  <a:cubicBezTo>
                    <a:pt x="99483" y="205316"/>
                    <a:pt x="92624" y="206375"/>
                    <a:pt x="85725" y="206375"/>
                  </a:cubicBezTo>
                  <a:cubicBezTo>
                    <a:pt x="62965" y="206375"/>
                    <a:pt x="40219" y="205209"/>
                    <a:pt x="17462" y="204787"/>
                  </a:cubicBezTo>
                  <a:cubicBezTo>
                    <a:pt x="11642" y="204679"/>
                    <a:pt x="5821" y="204787"/>
                    <a:pt x="0" y="204787"/>
                  </a:cubicBezTo>
                  <a:lnTo>
                    <a:pt x="13337" y="204787"/>
                  </a:lnTo>
                  <a:cubicBezTo>
                    <a:pt x="13866" y="200025"/>
                    <a:pt x="7017" y="195262"/>
                    <a:pt x="5588" y="190500"/>
                  </a:cubicBezTo>
                  <a:cubicBezTo>
                    <a:pt x="4159" y="185738"/>
                    <a:pt x="4371" y="180974"/>
                    <a:pt x="4762" y="176212"/>
                  </a:cubicBezTo>
                  <a:cubicBezTo>
                    <a:pt x="5153" y="171450"/>
                    <a:pt x="4882" y="174149"/>
                    <a:pt x="7937" y="161925"/>
                  </a:cubicBezTo>
                  <a:cubicBezTo>
                    <a:pt x="8466" y="155046"/>
                    <a:pt x="9440" y="152699"/>
                    <a:pt x="9525" y="141287"/>
                  </a:cubicBezTo>
                  <a:cubicBezTo>
                    <a:pt x="9610" y="129875"/>
                    <a:pt x="8445" y="97193"/>
                    <a:pt x="8445" y="93451"/>
                  </a:cubicBezTo>
                  <a:cubicBezTo>
                    <a:pt x="8445" y="7727"/>
                    <a:pt x="18808" y="69118"/>
                    <a:pt x="7937" y="36512"/>
                  </a:cubicBezTo>
                  <a:cubicBezTo>
                    <a:pt x="8466" y="24870"/>
                    <a:pt x="15939" y="6085"/>
                    <a:pt x="15939" y="0"/>
                  </a:cubicBezTo>
                  <a:close/>
                </a:path>
              </a:pathLst>
            </a:custGeom>
            <a:solidFill>
              <a:srgbClr val="BBB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Freihandform: Form 29">
              <a:extLst>
                <a:ext uri="{FF2B5EF4-FFF2-40B4-BE49-F238E27FC236}">
                  <a16:creationId xmlns:a16="http://schemas.microsoft.com/office/drawing/2014/main" id="{34A7D48B-3B30-F31E-C686-F363FB2E2661}"/>
                </a:ext>
              </a:extLst>
            </p:cNvPr>
            <p:cNvSpPr/>
            <p:nvPr/>
          </p:nvSpPr>
          <p:spPr>
            <a:xfrm>
              <a:off x="2586038" y="2898003"/>
              <a:ext cx="87312" cy="233707"/>
            </a:xfrm>
            <a:custGeom>
              <a:avLst/>
              <a:gdLst>
                <a:gd name="csX0" fmla="*/ 7937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0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11112 w 109537"/>
                <a:gd name="csY17" fmla="*/ 130175 h 207939"/>
                <a:gd name="csX18" fmla="*/ 7937 w 109537"/>
                <a:gd name="csY18" fmla="*/ 36512 h 207939"/>
                <a:gd name="csX19" fmla="*/ 7937 w 109537"/>
                <a:gd name="csY19" fmla="*/ 0 h 207939"/>
                <a:gd name="csX0" fmla="*/ 7937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0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7937 w 109537"/>
                <a:gd name="csY19" fmla="*/ 0 h 207939"/>
                <a:gd name="csX0" fmla="*/ 15939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0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15939 w 109537"/>
                <a:gd name="csY19" fmla="*/ 0 h 207939"/>
                <a:gd name="csX0" fmla="*/ 15939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13337 w 109537"/>
                <a:gd name="csY12" fmla="*/ 204787 h 207939"/>
                <a:gd name="csX13" fmla="*/ 1587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15939 w 109537"/>
                <a:gd name="csY19" fmla="*/ 0 h 207939"/>
                <a:gd name="csX0" fmla="*/ 15939 w 109537"/>
                <a:gd name="csY0" fmla="*/ 0 h 207939"/>
                <a:gd name="csX1" fmla="*/ 7937 w 109537"/>
                <a:gd name="csY1" fmla="*/ 0 h 207939"/>
                <a:gd name="csX2" fmla="*/ 82550 w 109537"/>
                <a:gd name="csY2" fmla="*/ 4762 h 207939"/>
                <a:gd name="csX3" fmla="*/ 109537 w 109537"/>
                <a:gd name="csY3" fmla="*/ 6350 h 207939"/>
                <a:gd name="csX4" fmla="*/ 109537 w 109537"/>
                <a:gd name="csY4" fmla="*/ 6350 h 207939"/>
                <a:gd name="csX5" fmla="*/ 109537 w 109537"/>
                <a:gd name="csY5" fmla="*/ 163512 h 207939"/>
                <a:gd name="csX6" fmla="*/ 107950 w 109537"/>
                <a:gd name="csY6" fmla="*/ 198437 h 207939"/>
                <a:gd name="csX7" fmla="*/ 106362 w 109537"/>
                <a:gd name="csY7" fmla="*/ 204787 h 207939"/>
                <a:gd name="csX8" fmla="*/ 106362 w 109537"/>
                <a:gd name="csY8" fmla="*/ 204787 h 207939"/>
                <a:gd name="csX9" fmla="*/ 85725 w 109537"/>
                <a:gd name="csY9" fmla="*/ 206375 h 207939"/>
                <a:gd name="csX10" fmla="*/ 17462 w 109537"/>
                <a:gd name="csY10" fmla="*/ 204787 h 207939"/>
                <a:gd name="csX11" fmla="*/ 0 w 109537"/>
                <a:gd name="csY11" fmla="*/ 204787 h 207939"/>
                <a:gd name="csX12" fmla="*/ 13337 w 109537"/>
                <a:gd name="csY12" fmla="*/ 204787 h 207939"/>
                <a:gd name="csX13" fmla="*/ 5588 w 109537"/>
                <a:gd name="csY13" fmla="*/ 190500 h 207939"/>
                <a:gd name="csX14" fmla="*/ 4762 w 109537"/>
                <a:gd name="csY14" fmla="*/ 176212 h 207939"/>
                <a:gd name="csX15" fmla="*/ 7937 w 109537"/>
                <a:gd name="csY15" fmla="*/ 161925 h 207939"/>
                <a:gd name="csX16" fmla="*/ 9525 w 109537"/>
                <a:gd name="csY16" fmla="*/ 141287 h 207939"/>
                <a:gd name="csX17" fmla="*/ 8445 w 109537"/>
                <a:gd name="csY17" fmla="*/ 93451 h 207939"/>
                <a:gd name="csX18" fmla="*/ 7937 w 109537"/>
                <a:gd name="csY18" fmla="*/ 36512 h 207939"/>
                <a:gd name="csX19" fmla="*/ 15939 w 109537"/>
                <a:gd name="csY19" fmla="*/ 0 h 207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09537" h="207939">
                  <a:moveTo>
                    <a:pt x="15939" y="0"/>
                  </a:moveTo>
                  <a:lnTo>
                    <a:pt x="7937" y="0"/>
                  </a:lnTo>
                  <a:cubicBezTo>
                    <a:pt x="93922" y="6879"/>
                    <a:pt x="3915" y="136"/>
                    <a:pt x="82550" y="4762"/>
                  </a:cubicBezTo>
                  <a:cubicBezTo>
                    <a:pt x="113282" y="6570"/>
                    <a:pt x="91472" y="6350"/>
                    <a:pt x="109537" y="6350"/>
                  </a:cubicBezTo>
                  <a:lnTo>
                    <a:pt x="109537" y="6350"/>
                  </a:lnTo>
                  <a:cubicBezTo>
                    <a:pt x="105945" y="135718"/>
                    <a:pt x="109537" y="-23594"/>
                    <a:pt x="109537" y="163512"/>
                  </a:cubicBezTo>
                  <a:cubicBezTo>
                    <a:pt x="109537" y="175166"/>
                    <a:pt x="108879" y="186820"/>
                    <a:pt x="107950" y="198437"/>
                  </a:cubicBezTo>
                  <a:cubicBezTo>
                    <a:pt x="106195" y="220379"/>
                    <a:pt x="106362" y="196255"/>
                    <a:pt x="106362" y="204787"/>
                  </a:cubicBezTo>
                  <a:lnTo>
                    <a:pt x="106362" y="204787"/>
                  </a:lnTo>
                  <a:cubicBezTo>
                    <a:pt x="99483" y="205316"/>
                    <a:pt x="92624" y="206375"/>
                    <a:pt x="85725" y="206375"/>
                  </a:cubicBezTo>
                  <a:cubicBezTo>
                    <a:pt x="62965" y="206375"/>
                    <a:pt x="40219" y="205209"/>
                    <a:pt x="17462" y="204787"/>
                  </a:cubicBezTo>
                  <a:cubicBezTo>
                    <a:pt x="11642" y="204679"/>
                    <a:pt x="5821" y="204787"/>
                    <a:pt x="0" y="204787"/>
                  </a:cubicBezTo>
                  <a:lnTo>
                    <a:pt x="13337" y="204787"/>
                  </a:lnTo>
                  <a:cubicBezTo>
                    <a:pt x="13866" y="200025"/>
                    <a:pt x="7017" y="195262"/>
                    <a:pt x="5588" y="190500"/>
                  </a:cubicBezTo>
                  <a:cubicBezTo>
                    <a:pt x="4159" y="185738"/>
                    <a:pt x="4371" y="180974"/>
                    <a:pt x="4762" y="176212"/>
                  </a:cubicBezTo>
                  <a:cubicBezTo>
                    <a:pt x="5153" y="171450"/>
                    <a:pt x="4882" y="174149"/>
                    <a:pt x="7937" y="161925"/>
                  </a:cubicBezTo>
                  <a:cubicBezTo>
                    <a:pt x="8466" y="155046"/>
                    <a:pt x="9440" y="152699"/>
                    <a:pt x="9525" y="141287"/>
                  </a:cubicBezTo>
                  <a:cubicBezTo>
                    <a:pt x="9610" y="129875"/>
                    <a:pt x="8445" y="97193"/>
                    <a:pt x="8445" y="93451"/>
                  </a:cubicBezTo>
                  <a:cubicBezTo>
                    <a:pt x="8445" y="7727"/>
                    <a:pt x="18808" y="69118"/>
                    <a:pt x="7937" y="36512"/>
                  </a:cubicBezTo>
                  <a:cubicBezTo>
                    <a:pt x="8466" y="24870"/>
                    <a:pt x="15939" y="6085"/>
                    <a:pt x="15939" y="0"/>
                  </a:cubicBezTo>
                  <a:close/>
                </a:path>
              </a:pathLst>
            </a:custGeom>
            <a:solidFill>
              <a:srgbClr val="BBB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4233241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CEA9-B33E-7DEA-D319-395B1E52A0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5CF65-EC83-85E6-B648-2E7896C42958}"/>
              </a:ext>
            </a:extLst>
          </p:cNvPr>
          <p:cNvSpPr>
            <a:spLocks noGrp="1"/>
          </p:cNvSpPr>
          <p:nvPr>
            <p:ph type="title"/>
          </p:nvPr>
        </p:nvSpPr>
        <p:spPr/>
        <p:txBody>
          <a:bodyPr>
            <a:normAutofit/>
          </a:bodyPr>
          <a:lstStyle/>
          <a:p>
            <a:r>
              <a:rPr lang="de-CH" dirty="0"/>
              <a:t>CO</a:t>
            </a:r>
            <a:r>
              <a:rPr lang="de-CH" baseline="-25000" dirty="0"/>
              <a:t>2</a:t>
            </a:r>
            <a:r>
              <a:rPr lang="de-CH" dirty="0"/>
              <a:t>-Abscheidung bei KVAs</a:t>
            </a:r>
            <a:endParaRPr sz="1300" dirty="0">
              <a:solidFill>
                <a:srgbClr val="575656"/>
              </a:solidFill>
            </a:endParaRPr>
          </a:p>
        </p:txBody>
      </p:sp>
      <p:sp>
        <p:nvSpPr>
          <p:cNvPr id="3" name="Content Placeholder 2">
            <a:extLst>
              <a:ext uri="{FF2B5EF4-FFF2-40B4-BE49-F238E27FC236}">
                <a16:creationId xmlns:a16="http://schemas.microsoft.com/office/drawing/2014/main" id="{5EAE66DF-C4D1-342F-00B0-56BF21416982}"/>
              </a:ext>
            </a:extLst>
          </p:cNvPr>
          <p:cNvSpPr>
            <a:spLocks noGrp="1"/>
          </p:cNvSpPr>
          <p:nvPr>
            <p:ph idx="1"/>
          </p:nvPr>
        </p:nvSpPr>
        <p:spPr>
          <a:xfrm>
            <a:off x="365854" y="978151"/>
            <a:ext cx="8479204" cy="3683009"/>
          </a:xfrm>
        </p:spPr>
        <p:txBody>
          <a:bodyPr>
            <a:noAutofit/>
          </a:bodyPr>
          <a:lstStyle/>
          <a:p>
            <a:pPr>
              <a:lnSpc>
                <a:spcPct val="110000"/>
              </a:lnSpc>
            </a:pPr>
            <a:r>
              <a:rPr lang="de-DE" b="1" dirty="0"/>
              <a:t>Ziel des Pariser Klimaabkommens</a:t>
            </a:r>
            <a:r>
              <a:rPr lang="de-DE" dirty="0"/>
              <a:t>: Netto-Null CO</a:t>
            </a:r>
            <a:r>
              <a:rPr lang="de-DE" baseline="-25000" dirty="0"/>
              <a:t>2</a:t>
            </a:r>
            <a:r>
              <a:rPr lang="de-DE" dirty="0"/>
              <a:t>-Emissionen bis 2050</a:t>
            </a:r>
          </a:p>
          <a:p>
            <a:pPr>
              <a:lnSpc>
                <a:spcPct val="110000"/>
              </a:lnSpc>
            </a:pPr>
            <a:endParaRPr lang="de-DE" dirty="0"/>
          </a:p>
          <a:p>
            <a:pPr>
              <a:lnSpc>
                <a:spcPct val="110000"/>
              </a:lnSpc>
            </a:pPr>
            <a:r>
              <a:rPr lang="de-DE" b="1" dirty="0"/>
              <a:t>Carbon Capture (CC)</a:t>
            </a:r>
            <a:r>
              <a:rPr lang="de-DE" dirty="0"/>
              <a:t> bedeutet, dass beim Verbrennungsvorgang das ausgeschiedenen CO</a:t>
            </a:r>
            <a:r>
              <a:rPr lang="de-DE" baseline="-25000" dirty="0"/>
              <a:t>2</a:t>
            </a:r>
            <a:r>
              <a:rPr lang="de-DE" dirty="0"/>
              <a:t> im Rauchgas aufgefangen wird,</a:t>
            </a:r>
          </a:p>
          <a:p>
            <a:pPr>
              <a:lnSpc>
                <a:spcPct val="110000"/>
              </a:lnSpc>
            </a:pPr>
            <a:endParaRPr lang="de-DE" dirty="0"/>
          </a:p>
          <a:p>
            <a:pPr>
              <a:lnSpc>
                <a:spcPct val="110000"/>
              </a:lnSpc>
            </a:pPr>
            <a:r>
              <a:rPr lang="de-DE" b="1" dirty="0"/>
              <a:t>Ohne CCS/U sind die Klimaziele der Schweiz nicht erreichbar</a:t>
            </a:r>
          </a:p>
          <a:p>
            <a:pPr>
              <a:lnSpc>
                <a:spcPct val="110000"/>
              </a:lnSpc>
            </a:pPr>
            <a:endParaRPr lang="de-DE" b="1" dirty="0"/>
          </a:p>
          <a:p>
            <a:pPr>
              <a:lnSpc>
                <a:spcPct val="110000"/>
              </a:lnSpc>
            </a:pPr>
            <a:r>
              <a:rPr lang="de-DE" b="1" dirty="0"/>
              <a:t>Wichtige Rolle der KVAs:</a:t>
            </a:r>
            <a:r>
              <a:rPr lang="de-DE" dirty="0"/>
              <a:t> Kehrichtverwertungsanlagen können mittels CCS/U-Technologie </a:t>
            </a:r>
            <a:br>
              <a:rPr lang="de-DE" dirty="0"/>
            </a:br>
            <a:r>
              <a:rPr lang="de-DE" dirty="0"/>
              <a:t>CO</a:t>
            </a:r>
            <a:r>
              <a:rPr lang="de-DE" baseline="-25000" dirty="0"/>
              <a:t>2</a:t>
            </a:r>
            <a:r>
              <a:rPr lang="de-DE" dirty="0"/>
              <a:t> deutlich reduzieren.</a:t>
            </a:r>
            <a:br>
              <a:rPr lang="de-DE" dirty="0"/>
            </a:br>
            <a:r>
              <a:rPr lang="de-DE" dirty="0">
                <a:sym typeface="Wingdings" pitchFamily="2" charset="2"/>
              </a:rPr>
              <a:t> </a:t>
            </a:r>
            <a:r>
              <a:rPr lang="de-DE" dirty="0"/>
              <a:t>Einsparpotenzial bis 4‘000‘000 Tonnen CO</a:t>
            </a:r>
            <a:r>
              <a:rPr lang="de-DE" baseline="-25000" dirty="0"/>
              <a:t>2</a:t>
            </a:r>
            <a:r>
              <a:rPr lang="de-DE" dirty="0"/>
              <a:t>/Jahr (ca. 5 % des Schweizer </a:t>
            </a:r>
            <a:r>
              <a:rPr lang="de-DE" dirty="0" err="1"/>
              <a:t>Ausstosses</a:t>
            </a:r>
            <a:r>
              <a:rPr lang="de-DE" dirty="0"/>
              <a:t>)</a:t>
            </a:r>
            <a:br>
              <a:rPr lang="de-CH" b="1" dirty="0"/>
            </a:br>
            <a:endParaRPr lang="de-CH" dirty="0"/>
          </a:p>
        </p:txBody>
      </p:sp>
      <p:sp>
        <p:nvSpPr>
          <p:cNvPr id="4" name="Fußzeilenplatzhalter 3">
            <a:extLst>
              <a:ext uri="{FF2B5EF4-FFF2-40B4-BE49-F238E27FC236}">
                <a16:creationId xmlns:a16="http://schemas.microsoft.com/office/drawing/2014/main" id="{B34E1A37-1B7F-C184-B587-E7B26813C967}"/>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F05942B6-0D6D-6F9F-91D0-AA7A9E5368F9}"/>
              </a:ext>
            </a:extLst>
          </p:cNvPr>
          <p:cNvSpPr>
            <a:spLocks noGrp="1"/>
          </p:cNvSpPr>
          <p:nvPr>
            <p:ph type="sldNum" sz="quarter" idx="12"/>
          </p:nvPr>
        </p:nvSpPr>
        <p:spPr/>
        <p:txBody>
          <a:bodyPr/>
          <a:lstStyle/>
          <a:p>
            <a:fld id="{F0000D35-D966-1247-9393-B9EFB552A7F1}" type="slidenum">
              <a:rPr lang="de-DE" smtClean="0"/>
              <a:pPr/>
              <a:t>23</a:t>
            </a:fld>
            <a:endParaRPr lang="de-DE"/>
          </a:p>
        </p:txBody>
      </p:sp>
    </p:spTree>
    <p:extLst>
      <p:ext uri="{BB962C8B-B14F-4D97-AF65-F5344CB8AC3E}">
        <p14:creationId xmlns:p14="http://schemas.microsoft.com/office/powerpoint/2010/main" val="4293316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BE338-64AC-DED1-A132-55E56ADDB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E7160-1126-730F-E8F4-327977C35139}"/>
              </a:ext>
            </a:extLst>
          </p:cNvPr>
          <p:cNvSpPr>
            <a:spLocks noGrp="1"/>
          </p:cNvSpPr>
          <p:nvPr>
            <p:ph type="title"/>
          </p:nvPr>
        </p:nvSpPr>
        <p:spPr/>
        <p:txBody>
          <a:bodyPr>
            <a:normAutofit/>
          </a:bodyPr>
          <a:lstStyle/>
          <a:p>
            <a:r>
              <a:rPr lang="de-CH" dirty="0"/>
              <a:t>CO</a:t>
            </a:r>
            <a:r>
              <a:rPr lang="de-CH" baseline="-25000" dirty="0"/>
              <a:t>2</a:t>
            </a:r>
            <a:r>
              <a:rPr lang="de-CH" dirty="0"/>
              <a:t>-Abscheidung bei KVAs</a:t>
            </a:r>
            <a:endParaRPr sz="1300" dirty="0">
              <a:solidFill>
                <a:srgbClr val="575656"/>
              </a:solidFill>
            </a:endParaRPr>
          </a:p>
        </p:txBody>
      </p:sp>
      <p:sp>
        <p:nvSpPr>
          <p:cNvPr id="3" name="Content Placeholder 2">
            <a:extLst>
              <a:ext uri="{FF2B5EF4-FFF2-40B4-BE49-F238E27FC236}">
                <a16:creationId xmlns:a16="http://schemas.microsoft.com/office/drawing/2014/main" id="{F8057F28-8A12-1029-E832-B3686ED9DBA9}"/>
              </a:ext>
            </a:extLst>
          </p:cNvPr>
          <p:cNvSpPr>
            <a:spLocks noGrp="1"/>
          </p:cNvSpPr>
          <p:nvPr>
            <p:ph idx="1"/>
          </p:nvPr>
        </p:nvSpPr>
        <p:spPr>
          <a:xfrm>
            <a:off x="365854" y="978151"/>
            <a:ext cx="4373060" cy="3683009"/>
          </a:xfrm>
        </p:spPr>
        <p:txBody>
          <a:bodyPr>
            <a:noAutofit/>
          </a:bodyPr>
          <a:lstStyle/>
          <a:p>
            <a:pPr>
              <a:lnSpc>
                <a:spcPct val="110000"/>
              </a:lnSpc>
            </a:pPr>
            <a:r>
              <a:rPr lang="de-DE" b="1" dirty="0"/>
              <a:t>Sogar Negativemissionen sind möglich:</a:t>
            </a:r>
            <a:r>
              <a:rPr lang="de-DE" dirty="0"/>
              <a:t> Wird biogenes Material verbrannt und das dabei entstehende CO</a:t>
            </a:r>
            <a:r>
              <a:rPr lang="de-DE" baseline="-25000" dirty="0"/>
              <a:t>2</a:t>
            </a:r>
            <a:r>
              <a:rPr lang="de-DE" dirty="0"/>
              <a:t> mittels CCS/U dauerhaft gespeichert, entsteht eine Negativbilanz.</a:t>
            </a:r>
          </a:p>
          <a:p>
            <a:pPr marL="0" indent="0">
              <a:lnSpc>
                <a:spcPct val="110000"/>
              </a:lnSpc>
              <a:buNone/>
            </a:pPr>
            <a:endParaRPr lang="de-DE" dirty="0"/>
          </a:p>
          <a:p>
            <a:pPr>
              <a:lnSpc>
                <a:spcPct val="110000"/>
              </a:lnSpc>
            </a:pPr>
            <a:r>
              <a:rPr lang="de-DE" b="1" dirty="0"/>
              <a:t>Klare Rahmenbedingungen nötig: </a:t>
            </a:r>
            <a:r>
              <a:rPr lang="de-DE" dirty="0"/>
              <a:t>Nationale Lösungen für Zulassung der Technologie, Finanzierung, Transport und Speicherung erforderlich</a:t>
            </a:r>
          </a:p>
          <a:p>
            <a:pPr>
              <a:lnSpc>
                <a:spcPct val="110000"/>
              </a:lnSpc>
            </a:pPr>
            <a:endParaRPr lang="de-DE" dirty="0"/>
          </a:p>
          <a:p>
            <a:pPr>
              <a:lnSpc>
                <a:spcPct val="110000"/>
              </a:lnSpc>
            </a:pPr>
            <a:r>
              <a:rPr lang="de-DE" dirty="0"/>
              <a:t>Die KEZO wird ab Herbst 2026 eine </a:t>
            </a:r>
            <a:r>
              <a:rPr lang="de-DE" b="1" dirty="0"/>
              <a:t>Pilotanlage</a:t>
            </a:r>
            <a:r>
              <a:rPr lang="de-DE" dirty="0"/>
              <a:t> betreiben, die ca. 1‘000 Tonnen CO</a:t>
            </a:r>
            <a:r>
              <a:rPr lang="de-DE" baseline="-25000" dirty="0"/>
              <a:t>2</a:t>
            </a:r>
            <a:r>
              <a:rPr lang="de-DE" dirty="0"/>
              <a:t> pro Jahr abscheidet</a:t>
            </a:r>
          </a:p>
          <a:p>
            <a:pPr marL="0" indent="0">
              <a:lnSpc>
                <a:spcPct val="110000"/>
              </a:lnSpc>
              <a:buNone/>
            </a:pPr>
            <a:br>
              <a:rPr lang="de-CH" b="1" dirty="0"/>
            </a:br>
            <a:endParaRPr lang="de-CH" dirty="0"/>
          </a:p>
        </p:txBody>
      </p:sp>
      <p:sp>
        <p:nvSpPr>
          <p:cNvPr id="4" name="Fußzeilenplatzhalter 3">
            <a:extLst>
              <a:ext uri="{FF2B5EF4-FFF2-40B4-BE49-F238E27FC236}">
                <a16:creationId xmlns:a16="http://schemas.microsoft.com/office/drawing/2014/main" id="{3DB6966B-8B24-126A-0806-6AC8B28CEB88}"/>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5E3177DA-DCB3-E042-F80A-F979E0F1AAFC}"/>
              </a:ext>
            </a:extLst>
          </p:cNvPr>
          <p:cNvSpPr>
            <a:spLocks noGrp="1"/>
          </p:cNvSpPr>
          <p:nvPr>
            <p:ph type="sldNum" sz="quarter" idx="12"/>
          </p:nvPr>
        </p:nvSpPr>
        <p:spPr/>
        <p:txBody>
          <a:bodyPr/>
          <a:lstStyle/>
          <a:p>
            <a:fld id="{F0000D35-D966-1247-9393-B9EFB552A7F1}" type="slidenum">
              <a:rPr lang="de-DE" smtClean="0"/>
              <a:pPr/>
              <a:t>24</a:t>
            </a:fld>
            <a:endParaRPr lang="de-DE"/>
          </a:p>
        </p:txBody>
      </p:sp>
      <p:pic>
        <p:nvPicPr>
          <p:cNvPr id="7" name="Grafik 6">
            <a:extLst>
              <a:ext uri="{FF2B5EF4-FFF2-40B4-BE49-F238E27FC236}">
                <a16:creationId xmlns:a16="http://schemas.microsoft.com/office/drawing/2014/main" id="{A65BC38E-FBB4-9341-CC5B-9438BBD523D8}"/>
              </a:ext>
            </a:extLst>
          </p:cNvPr>
          <p:cNvPicPr>
            <a:picLocks noChangeAspect="1"/>
          </p:cNvPicPr>
          <p:nvPr/>
        </p:nvPicPr>
        <p:blipFill>
          <a:blip r:embed="rId3"/>
          <a:srcRect l="6588" r="10611"/>
          <a:stretch>
            <a:fillRect/>
          </a:stretch>
        </p:blipFill>
        <p:spPr>
          <a:xfrm>
            <a:off x="5152168" y="1066800"/>
            <a:ext cx="3572732" cy="2876550"/>
          </a:xfrm>
          <a:prstGeom prst="rect">
            <a:avLst/>
          </a:prstGeom>
        </p:spPr>
      </p:pic>
    </p:spTree>
    <p:extLst>
      <p:ext uri="{BB962C8B-B14F-4D97-AF65-F5344CB8AC3E}">
        <p14:creationId xmlns:p14="http://schemas.microsoft.com/office/powerpoint/2010/main" val="4071838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FAECF5-CA7C-D332-4B8A-3F8B9CE598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2A7E1-2DF7-14D1-95C5-B3D3A7DCF337}"/>
              </a:ext>
            </a:extLst>
          </p:cNvPr>
          <p:cNvSpPr>
            <a:spLocks noGrp="1"/>
          </p:cNvSpPr>
          <p:nvPr>
            <p:ph type="title"/>
          </p:nvPr>
        </p:nvSpPr>
        <p:spPr/>
        <p:txBody>
          <a:bodyPr>
            <a:normAutofit/>
          </a:bodyPr>
          <a:lstStyle/>
          <a:p>
            <a:r>
              <a:rPr lang="de-CH" dirty="0"/>
              <a:t>Warum CO</a:t>
            </a:r>
            <a:r>
              <a:rPr lang="de-CH" baseline="-25000" dirty="0"/>
              <a:t>2</a:t>
            </a:r>
            <a:r>
              <a:rPr lang="de-CH" dirty="0"/>
              <a:t>-Abscheidung bei KVAs?</a:t>
            </a:r>
            <a:endParaRPr sz="1300" dirty="0">
              <a:solidFill>
                <a:srgbClr val="575656"/>
              </a:solidFill>
            </a:endParaRPr>
          </a:p>
        </p:txBody>
      </p:sp>
      <p:sp>
        <p:nvSpPr>
          <p:cNvPr id="3" name="Content Placeholder 2">
            <a:extLst>
              <a:ext uri="{FF2B5EF4-FFF2-40B4-BE49-F238E27FC236}">
                <a16:creationId xmlns:a16="http://schemas.microsoft.com/office/drawing/2014/main" id="{BB67C655-516B-C0CF-05E2-D7504F6ABDDA}"/>
              </a:ext>
            </a:extLst>
          </p:cNvPr>
          <p:cNvSpPr>
            <a:spLocks noGrp="1"/>
          </p:cNvSpPr>
          <p:nvPr>
            <p:ph idx="1"/>
          </p:nvPr>
        </p:nvSpPr>
        <p:spPr>
          <a:xfrm>
            <a:off x="412750" y="978151"/>
            <a:ext cx="8297410" cy="3683009"/>
          </a:xfrm>
        </p:spPr>
        <p:txBody>
          <a:bodyPr>
            <a:normAutofit/>
          </a:bodyPr>
          <a:lstStyle/>
          <a:p>
            <a:pPr>
              <a:lnSpc>
                <a:spcPct val="110000"/>
              </a:lnSpc>
            </a:pPr>
            <a:r>
              <a:rPr lang="de-DE" b="1" dirty="0"/>
              <a:t>CO₂-Abtrennung aus dem Rauchgas:</a:t>
            </a:r>
            <a:r>
              <a:rPr lang="de-DE" dirty="0"/>
              <a:t> Nach der Verbrennung wird das Rauchgas gereinigt und das CO₂ in einer speziellen Anlage (zusätzliche Verfahrensstufe) gezielt herausgefiltert</a:t>
            </a:r>
          </a:p>
          <a:p>
            <a:pPr>
              <a:lnSpc>
                <a:spcPct val="110000"/>
              </a:lnSpc>
            </a:pPr>
            <a:r>
              <a:rPr lang="de-DE" b="1" dirty="0"/>
              <a:t>Aufbereitung und Verdichtung:</a:t>
            </a:r>
            <a:r>
              <a:rPr lang="de-DE" dirty="0"/>
              <a:t> Das abgeschiedene CO₂ wird getrocknet und verdichtet, sodass es transportfähig wird (flüssig)</a:t>
            </a:r>
          </a:p>
          <a:p>
            <a:pPr>
              <a:lnSpc>
                <a:spcPct val="110000"/>
              </a:lnSpc>
            </a:pPr>
            <a:r>
              <a:rPr lang="de-DE" b="1" dirty="0"/>
              <a:t>Transport:</a:t>
            </a:r>
            <a:r>
              <a:rPr lang="de-DE" dirty="0"/>
              <a:t> Das CO₂ wird per Pipeline, Bahn oder Schiff zu geeigneten Speicherstandorten gebracht</a:t>
            </a:r>
          </a:p>
          <a:p>
            <a:pPr>
              <a:lnSpc>
                <a:spcPct val="110000"/>
              </a:lnSpc>
            </a:pPr>
            <a:r>
              <a:rPr lang="de-DE" b="1" dirty="0"/>
              <a:t>Dauerhafte Speicherung:</a:t>
            </a:r>
            <a:r>
              <a:rPr lang="de-DE" dirty="0"/>
              <a:t> In tiefen geologischen Schichten (z. B. unter dem Meeresboden) wird das CO₂ sicher und langfristig eingelagert</a:t>
            </a:r>
          </a:p>
          <a:p>
            <a:pPr>
              <a:lnSpc>
                <a:spcPct val="110000"/>
              </a:lnSpc>
            </a:pPr>
            <a:r>
              <a:rPr lang="de-DE" dirty="0"/>
              <a:t>In der KEZO können so in Zukunft bis zu 100‘000 tCO</a:t>
            </a:r>
            <a:r>
              <a:rPr lang="de-DE" baseline="-25000" dirty="0"/>
              <a:t>2</a:t>
            </a:r>
            <a:r>
              <a:rPr lang="de-DE" dirty="0"/>
              <a:t> pro Jahr abgeschieden werden.</a:t>
            </a:r>
            <a:br>
              <a:rPr lang="de-CH" b="1" dirty="0"/>
            </a:br>
            <a:endParaRPr lang="de-CH" dirty="0"/>
          </a:p>
        </p:txBody>
      </p:sp>
      <p:sp>
        <p:nvSpPr>
          <p:cNvPr id="4" name="Fußzeilenplatzhalter 3">
            <a:extLst>
              <a:ext uri="{FF2B5EF4-FFF2-40B4-BE49-F238E27FC236}">
                <a16:creationId xmlns:a16="http://schemas.microsoft.com/office/drawing/2014/main" id="{8278225B-3020-4CCE-58FF-AFBC40A4EE87}"/>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738ACF90-43D4-C891-D6F3-ABF80B0DD9D0}"/>
              </a:ext>
            </a:extLst>
          </p:cNvPr>
          <p:cNvSpPr>
            <a:spLocks noGrp="1"/>
          </p:cNvSpPr>
          <p:nvPr>
            <p:ph type="sldNum" sz="quarter" idx="12"/>
          </p:nvPr>
        </p:nvSpPr>
        <p:spPr/>
        <p:txBody>
          <a:bodyPr/>
          <a:lstStyle/>
          <a:p>
            <a:fld id="{F0000D35-D966-1247-9393-B9EFB552A7F1}" type="slidenum">
              <a:rPr lang="de-DE" smtClean="0"/>
              <a:pPr/>
              <a:t>25</a:t>
            </a:fld>
            <a:endParaRPr lang="de-DE"/>
          </a:p>
        </p:txBody>
      </p:sp>
    </p:spTree>
    <p:extLst>
      <p:ext uri="{BB962C8B-B14F-4D97-AF65-F5344CB8AC3E}">
        <p14:creationId xmlns:p14="http://schemas.microsoft.com/office/powerpoint/2010/main" val="695347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403A524-6236-EDA9-863A-A704320C751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214446" y="1066800"/>
            <a:ext cx="4929554" cy="4076700"/>
          </a:xfrm>
          <a:prstGeom prst="rect">
            <a:avLst/>
          </a:prstGeom>
        </p:spPr>
      </p:pic>
      <p:sp>
        <p:nvSpPr>
          <p:cNvPr id="6" name="Untertitel 6">
            <a:extLst>
              <a:ext uri="{FF2B5EF4-FFF2-40B4-BE49-F238E27FC236}">
                <a16:creationId xmlns:a16="http://schemas.microsoft.com/office/drawing/2014/main" id="{025B2659-D1AB-38C5-9C22-AB55A47805D0}"/>
              </a:ext>
            </a:extLst>
          </p:cNvPr>
          <p:cNvSpPr>
            <a:spLocks noGrp="1"/>
          </p:cNvSpPr>
          <p:nvPr>
            <p:ph type="subTitle" idx="1"/>
          </p:nvPr>
        </p:nvSpPr>
        <p:spPr>
          <a:xfrm>
            <a:off x="323032" y="2311103"/>
            <a:ext cx="3560036" cy="1613982"/>
          </a:xfrm>
        </p:spPr>
        <p:txBody>
          <a:bodyPr/>
          <a:lstStyle/>
          <a:p>
            <a:pPr>
              <a:lnSpc>
                <a:spcPct val="110000"/>
              </a:lnSpc>
              <a:spcBef>
                <a:spcPts val="0"/>
              </a:spcBef>
            </a:pPr>
            <a:r>
              <a:rPr lang="de-DE" sz="3000" dirty="0"/>
              <a:t>Fernwärme</a:t>
            </a:r>
          </a:p>
          <a:p>
            <a:pPr>
              <a:lnSpc>
                <a:spcPct val="110000"/>
              </a:lnSpc>
              <a:spcBef>
                <a:spcPts val="0"/>
              </a:spcBef>
            </a:pPr>
            <a:endParaRPr lang="de-DE" sz="2100" dirty="0">
              <a:solidFill>
                <a:srgbClr val="0B823E"/>
              </a:solidFill>
            </a:endParaRPr>
          </a:p>
          <a:p>
            <a:pPr>
              <a:lnSpc>
                <a:spcPct val="110000"/>
              </a:lnSpc>
              <a:spcBef>
                <a:spcPts val="0"/>
              </a:spcBef>
            </a:pPr>
            <a:r>
              <a:rPr lang="de-DE" sz="2100" dirty="0">
                <a:solidFill>
                  <a:srgbClr val="0A823D"/>
                </a:solidFill>
              </a:rPr>
              <a:t>Steffen Schrodt</a:t>
            </a:r>
          </a:p>
          <a:p>
            <a:pPr>
              <a:lnSpc>
                <a:spcPct val="110000"/>
              </a:lnSpc>
              <a:spcBef>
                <a:spcPts val="0"/>
              </a:spcBef>
            </a:pPr>
            <a:r>
              <a:rPr lang="de-DE" sz="2100" dirty="0">
                <a:solidFill>
                  <a:srgbClr val="0A823D"/>
                </a:solidFill>
              </a:rPr>
              <a:t>Geschäftsführer KEZO</a:t>
            </a:r>
            <a:endParaRPr lang="de-CH" sz="2100" dirty="0">
              <a:solidFill>
                <a:srgbClr val="0A823D"/>
              </a:solidFill>
            </a:endParaRPr>
          </a:p>
        </p:txBody>
      </p:sp>
    </p:spTree>
    <p:extLst>
      <p:ext uri="{BB962C8B-B14F-4D97-AF65-F5344CB8AC3E}">
        <p14:creationId xmlns:p14="http://schemas.microsoft.com/office/powerpoint/2010/main" val="3122272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5862096-8D18-4AE1-A306-1EEB830E5F77}"/>
              </a:ext>
            </a:extLst>
          </p:cNvPr>
          <p:cNvSpPr>
            <a:spLocks noGrp="1"/>
          </p:cNvSpPr>
          <p:nvPr>
            <p:ph type="sldNum" sz="quarter" idx="12"/>
          </p:nvPr>
        </p:nvSpPr>
        <p:spPr/>
        <p:txBody>
          <a:bodyPr/>
          <a:lstStyle/>
          <a:p>
            <a:fld id="{F0000D35-D966-1247-9393-B9EFB552A7F1}" type="slidenum">
              <a:rPr lang="de-DE" smtClean="0"/>
              <a:pPr/>
              <a:t>27</a:t>
            </a:fld>
            <a:endParaRPr lang="de-DE"/>
          </a:p>
        </p:txBody>
      </p:sp>
      <p:sp>
        <p:nvSpPr>
          <p:cNvPr id="11" name="Inhaltsplatzhalter 2">
            <a:extLst>
              <a:ext uri="{FF2B5EF4-FFF2-40B4-BE49-F238E27FC236}">
                <a16:creationId xmlns:a16="http://schemas.microsoft.com/office/drawing/2014/main" id="{B6DCA89A-75A7-8849-F895-17DFDB222125}"/>
              </a:ext>
            </a:extLst>
          </p:cNvPr>
          <p:cNvSpPr>
            <a:spLocks noGrp="1"/>
          </p:cNvSpPr>
          <p:nvPr>
            <p:ph idx="1"/>
          </p:nvPr>
        </p:nvSpPr>
        <p:spPr>
          <a:xfrm>
            <a:off x="382548" y="974917"/>
            <a:ext cx="8464795" cy="3715798"/>
          </a:xfrm>
        </p:spPr>
        <p:txBody>
          <a:bodyPr vert="horz" lIns="91440" tIns="45720" rIns="91440" bIns="45720" rtlCol="0" anchor="t">
            <a:noAutofit/>
          </a:bodyPr>
          <a:lstStyle/>
          <a:p>
            <a:pPr marL="4763" indent="0" defTabSz="452438">
              <a:lnSpc>
                <a:spcPct val="110000"/>
              </a:lnSpc>
              <a:buNone/>
            </a:pPr>
            <a:r>
              <a:rPr lang="de-CH" b="1" dirty="0">
                <a:ea typeface="Calibri" panose="020F0502020204030204" pitchFamily="34" charset="0"/>
              </a:rPr>
              <a:t>U</a:t>
            </a:r>
            <a:r>
              <a:rPr lang="de-CH" b="1" dirty="0">
                <a:effectLst/>
                <a:latin typeface="Arial" panose="020B0604020202020204" pitchFamily="34" charset="0"/>
                <a:ea typeface="Calibri" panose="020F0502020204030204" pitchFamily="34" charset="0"/>
              </a:rPr>
              <a:t>mweltfreundliche </a:t>
            </a:r>
            <a:r>
              <a:rPr lang="de-CH" b="1" dirty="0">
                <a:ea typeface="Calibri" panose="020F0502020204030204" pitchFamily="34" charset="0"/>
              </a:rPr>
              <a:t>W</a:t>
            </a:r>
            <a:r>
              <a:rPr lang="de-CH" b="1" dirty="0">
                <a:effectLst/>
                <a:latin typeface="Arial" panose="020B0604020202020204" pitchFamily="34" charset="0"/>
                <a:ea typeface="Calibri" panose="020F0502020204030204" pitchFamily="34" charset="0"/>
              </a:rPr>
              <a:t>ärme ist ebenfalls wichtig für die Erreichung der Klimaziele</a:t>
            </a:r>
          </a:p>
          <a:p>
            <a:pPr marL="180975" indent="-176213" defTabSz="452438">
              <a:lnSpc>
                <a:spcPct val="110000"/>
              </a:lnSpc>
            </a:pPr>
            <a:r>
              <a:rPr lang="de-CH" dirty="0">
                <a:ea typeface="Calibri" panose="020F0502020204030204" pitchFamily="34" charset="0"/>
              </a:rPr>
              <a:t>Lokale Wertschöpfung mit Fernwärme</a:t>
            </a:r>
          </a:p>
          <a:p>
            <a:pPr marL="180975" indent="-176213" defTabSz="452438">
              <a:lnSpc>
                <a:spcPct val="110000"/>
              </a:lnSpc>
            </a:pPr>
            <a:r>
              <a:rPr lang="de-CH" dirty="0">
                <a:ea typeface="Calibri" panose="020F0502020204030204" pitchFamily="34" charset="0"/>
              </a:rPr>
              <a:t>Anforderungen an den Betrieb eines Fernwärmenetzes haben sich in den letzten Jahren verändert</a:t>
            </a:r>
          </a:p>
          <a:p>
            <a:pPr marL="180975" lvl="1" indent="-176213" defTabSz="452438">
              <a:lnSpc>
                <a:spcPct val="110000"/>
              </a:lnSpc>
              <a:spcBef>
                <a:spcPts val="750"/>
              </a:spcBef>
            </a:pPr>
            <a:r>
              <a:rPr lang="de-CH" dirty="0">
                <a:ea typeface="Calibri" panose="020F0502020204030204" pitchFamily="34" charset="0"/>
              </a:rPr>
              <a:t>Bau und Betrieb werden </a:t>
            </a:r>
            <a:r>
              <a:rPr lang="de-CH" dirty="0">
                <a:effectLst/>
                <a:latin typeface="Arial" panose="020B0604020202020204" pitchFamily="34" charset="0"/>
                <a:ea typeface="Calibri" panose="020F0502020204030204" pitchFamily="34" charset="0"/>
              </a:rPr>
              <a:t>durch spezialisierte Netzbetreiber ausgeführt</a:t>
            </a:r>
          </a:p>
        </p:txBody>
      </p:sp>
      <p:sp>
        <p:nvSpPr>
          <p:cNvPr id="5" name="Titel 1">
            <a:extLst>
              <a:ext uri="{FF2B5EF4-FFF2-40B4-BE49-F238E27FC236}">
                <a16:creationId xmlns:a16="http://schemas.microsoft.com/office/drawing/2014/main" id="{E938CAB5-A745-EDAC-A44D-D2ED4D232DCB}"/>
              </a:ext>
            </a:extLst>
          </p:cNvPr>
          <p:cNvSpPr>
            <a:spLocks noGrp="1"/>
          </p:cNvSpPr>
          <p:nvPr>
            <p:ph type="title"/>
          </p:nvPr>
        </p:nvSpPr>
        <p:spPr>
          <a:xfrm>
            <a:off x="406399" y="247650"/>
            <a:ext cx="8303761" cy="619522"/>
          </a:xfrm>
        </p:spPr>
        <p:txBody>
          <a:bodyPr/>
          <a:lstStyle/>
          <a:p>
            <a:r>
              <a:rPr lang="de-CH" dirty="0">
                <a:solidFill>
                  <a:srgbClr val="0A833B"/>
                </a:solidFill>
              </a:rPr>
              <a:t>Fernwärme-Strategie der KEZO</a:t>
            </a:r>
          </a:p>
        </p:txBody>
      </p:sp>
      <p:sp>
        <p:nvSpPr>
          <p:cNvPr id="2" name="Fußzeilenplatzhalter 1">
            <a:extLst>
              <a:ext uri="{FF2B5EF4-FFF2-40B4-BE49-F238E27FC236}">
                <a16:creationId xmlns:a16="http://schemas.microsoft.com/office/drawing/2014/main" id="{C91C1813-869C-03F7-FC37-91214AC13CAF}"/>
              </a:ext>
            </a:extLst>
          </p:cNvPr>
          <p:cNvSpPr>
            <a:spLocks noGrp="1"/>
          </p:cNvSpPr>
          <p:nvPr>
            <p:ph type="ftr" sz="quarter" idx="11"/>
          </p:nvPr>
        </p:nvSpPr>
        <p:spPr/>
        <p:txBody>
          <a:bodyPr/>
          <a:lstStyle/>
          <a:p>
            <a:r>
              <a:rPr lang="de-DE"/>
              <a:t>Infoveranstaltung Masterplan, 7. Mai 2026</a:t>
            </a:r>
          </a:p>
        </p:txBody>
      </p:sp>
    </p:spTree>
    <p:extLst>
      <p:ext uri="{BB962C8B-B14F-4D97-AF65-F5344CB8AC3E}">
        <p14:creationId xmlns:p14="http://schemas.microsoft.com/office/powerpoint/2010/main" val="4076496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B0615-C304-146F-344C-546A52C5CB9B}"/>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8771096-1DEC-084E-488C-00BE59A22212}"/>
              </a:ext>
            </a:extLst>
          </p:cNvPr>
          <p:cNvSpPr>
            <a:spLocks noGrp="1"/>
          </p:cNvSpPr>
          <p:nvPr>
            <p:ph type="sldNum" sz="quarter" idx="12"/>
          </p:nvPr>
        </p:nvSpPr>
        <p:spPr/>
        <p:txBody>
          <a:bodyPr/>
          <a:lstStyle/>
          <a:p>
            <a:fld id="{F0000D35-D966-1247-9393-B9EFB552A7F1}" type="slidenum">
              <a:rPr lang="de-DE" smtClean="0"/>
              <a:pPr/>
              <a:t>28</a:t>
            </a:fld>
            <a:endParaRPr lang="de-DE"/>
          </a:p>
        </p:txBody>
      </p:sp>
      <p:sp>
        <p:nvSpPr>
          <p:cNvPr id="11" name="Inhaltsplatzhalter 2">
            <a:extLst>
              <a:ext uri="{FF2B5EF4-FFF2-40B4-BE49-F238E27FC236}">
                <a16:creationId xmlns:a16="http://schemas.microsoft.com/office/drawing/2014/main" id="{03BC9772-3B48-A131-2199-7F96E245AC2C}"/>
              </a:ext>
            </a:extLst>
          </p:cNvPr>
          <p:cNvSpPr>
            <a:spLocks noGrp="1"/>
          </p:cNvSpPr>
          <p:nvPr>
            <p:ph idx="1"/>
          </p:nvPr>
        </p:nvSpPr>
        <p:spPr>
          <a:xfrm>
            <a:off x="382548" y="974917"/>
            <a:ext cx="8464795" cy="3715798"/>
          </a:xfrm>
        </p:spPr>
        <p:txBody>
          <a:bodyPr vert="horz" lIns="91440" tIns="45720" rIns="91440" bIns="45720" rtlCol="0" anchor="t">
            <a:noAutofit/>
          </a:bodyPr>
          <a:lstStyle/>
          <a:p>
            <a:pPr marL="4763" indent="0" defTabSz="452438">
              <a:lnSpc>
                <a:spcPct val="110000"/>
              </a:lnSpc>
              <a:buNone/>
            </a:pPr>
            <a:r>
              <a:rPr lang="de-CH" b="1" dirty="0"/>
              <a:t>Die KEZO konzentriert sich auf ihre Kernaufgaben:</a:t>
            </a:r>
          </a:p>
          <a:p>
            <a:pPr marL="180975" indent="-176213" defTabSz="452438">
              <a:lnSpc>
                <a:spcPct val="110000"/>
              </a:lnSpc>
            </a:pPr>
            <a:r>
              <a:rPr lang="de-CH" dirty="0"/>
              <a:t>Siedlungsabfälle thermisch verwerten</a:t>
            </a:r>
          </a:p>
          <a:p>
            <a:pPr marL="180975" indent="-176213" defTabSz="452438">
              <a:lnSpc>
                <a:spcPct val="110000"/>
              </a:lnSpc>
            </a:pPr>
            <a:r>
              <a:rPr lang="de-CH" dirty="0"/>
              <a:t>Energie und Wertstoffe gewinnen</a:t>
            </a:r>
          </a:p>
          <a:p>
            <a:pPr marL="180975" indent="-176213" defTabSz="452438">
              <a:lnSpc>
                <a:spcPct val="110000"/>
              </a:lnSpc>
            </a:pPr>
            <a:r>
              <a:rPr lang="de-CH" dirty="0"/>
              <a:t>Bereitstellung von Energie «ab Fassade»</a:t>
            </a:r>
          </a:p>
          <a:p>
            <a:pPr marL="180975" indent="-176213" defTabSz="452438">
              <a:lnSpc>
                <a:spcPct val="110000"/>
              </a:lnSpc>
            </a:pPr>
            <a:r>
              <a:rPr lang="de-CH" dirty="0"/>
              <a:t>Weiterentwicklung von KVA-Systemtechniken</a:t>
            </a:r>
          </a:p>
        </p:txBody>
      </p:sp>
      <p:sp>
        <p:nvSpPr>
          <p:cNvPr id="5" name="Titel 1">
            <a:extLst>
              <a:ext uri="{FF2B5EF4-FFF2-40B4-BE49-F238E27FC236}">
                <a16:creationId xmlns:a16="http://schemas.microsoft.com/office/drawing/2014/main" id="{AD4F1CC8-54AA-22AF-4F1A-95A5E6A12C74}"/>
              </a:ext>
            </a:extLst>
          </p:cNvPr>
          <p:cNvSpPr>
            <a:spLocks noGrp="1"/>
          </p:cNvSpPr>
          <p:nvPr>
            <p:ph type="title"/>
          </p:nvPr>
        </p:nvSpPr>
        <p:spPr>
          <a:xfrm>
            <a:off x="406399" y="247650"/>
            <a:ext cx="8303761" cy="619522"/>
          </a:xfrm>
        </p:spPr>
        <p:txBody>
          <a:bodyPr/>
          <a:lstStyle/>
          <a:p>
            <a:r>
              <a:rPr lang="de-CH" dirty="0">
                <a:solidFill>
                  <a:srgbClr val="0A833B"/>
                </a:solidFill>
              </a:rPr>
              <a:t>Fernwärme-Strategie der KEZO</a:t>
            </a:r>
          </a:p>
        </p:txBody>
      </p:sp>
      <p:sp>
        <p:nvSpPr>
          <p:cNvPr id="2" name="Fußzeilenplatzhalter 1">
            <a:extLst>
              <a:ext uri="{FF2B5EF4-FFF2-40B4-BE49-F238E27FC236}">
                <a16:creationId xmlns:a16="http://schemas.microsoft.com/office/drawing/2014/main" id="{31C410A9-50AD-F0AE-0183-3E55390EEB8F}"/>
              </a:ext>
            </a:extLst>
          </p:cNvPr>
          <p:cNvSpPr>
            <a:spLocks noGrp="1"/>
          </p:cNvSpPr>
          <p:nvPr>
            <p:ph type="ftr" sz="quarter" idx="11"/>
          </p:nvPr>
        </p:nvSpPr>
        <p:spPr/>
        <p:txBody>
          <a:bodyPr/>
          <a:lstStyle/>
          <a:p>
            <a:r>
              <a:rPr lang="de-DE"/>
              <a:t>Infoveranstaltung Masterplan, 7. Mai 2026</a:t>
            </a:r>
          </a:p>
        </p:txBody>
      </p:sp>
    </p:spTree>
    <p:extLst>
      <p:ext uri="{BB962C8B-B14F-4D97-AF65-F5344CB8AC3E}">
        <p14:creationId xmlns:p14="http://schemas.microsoft.com/office/powerpoint/2010/main" val="1956825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5862096-8D18-4AE1-A306-1EEB830E5F77}"/>
              </a:ext>
            </a:extLst>
          </p:cNvPr>
          <p:cNvSpPr>
            <a:spLocks noGrp="1"/>
          </p:cNvSpPr>
          <p:nvPr>
            <p:ph type="sldNum" sz="quarter" idx="12"/>
          </p:nvPr>
        </p:nvSpPr>
        <p:spPr/>
        <p:txBody>
          <a:bodyPr/>
          <a:lstStyle/>
          <a:p>
            <a:fld id="{F0000D35-D966-1247-9393-B9EFB552A7F1}" type="slidenum">
              <a:rPr lang="de-DE" smtClean="0"/>
              <a:pPr/>
              <a:t>29</a:t>
            </a:fld>
            <a:endParaRPr lang="de-DE" dirty="0"/>
          </a:p>
        </p:txBody>
      </p:sp>
      <p:sp>
        <p:nvSpPr>
          <p:cNvPr id="26" name="Title 4">
            <a:extLst>
              <a:ext uri="{FF2B5EF4-FFF2-40B4-BE49-F238E27FC236}">
                <a16:creationId xmlns:a16="http://schemas.microsoft.com/office/drawing/2014/main" id="{F6481C31-5C4F-0591-4B40-9C0B34676735}"/>
              </a:ext>
            </a:extLst>
          </p:cNvPr>
          <p:cNvSpPr>
            <a:spLocks noGrp="1"/>
          </p:cNvSpPr>
          <p:nvPr>
            <p:ph type="title"/>
          </p:nvPr>
        </p:nvSpPr>
        <p:spPr>
          <a:xfrm>
            <a:off x="406399" y="228861"/>
            <a:ext cx="8303761" cy="619522"/>
          </a:xfrm>
        </p:spPr>
        <p:txBody>
          <a:bodyPr vert="horz" lIns="91440" tIns="45720" rIns="91440" bIns="45720" rtlCol="0" anchor="ctr">
            <a:normAutofit/>
          </a:bodyPr>
          <a:lstStyle/>
          <a:p>
            <a:pPr>
              <a:lnSpc>
                <a:spcPct val="110000"/>
              </a:lnSpc>
            </a:pPr>
            <a:r>
              <a:rPr lang="de-CH" dirty="0">
                <a:solidFill>
                  <a:srgbClr val="0A833B"/>
                </a:solidFill>
              </a:rPr>
              <a:t>Fernwärme-Auskopplung bei der KEZO</a:t>
            </a:r>
            <a:endParaRPr lang="de-CH" dirty="0"/>
          </a:p>
        </p:txBody>
      </p:sp>
      <p:pic>
        <p:nvPicPr>
          <p:cNvPr id="9" name="Grafik 8" descr="Ein Bild, das Text, Screenshot, Diagramm, Plan enthält.&#10;&#10;Automatisch generierte Beschreibung">
            <a:extLst>
              <a:ext uri="{FF2B5EF4-FFF2-40B4-BE49-F238E27FC236}">
                <a16:creationId xmlns:a16="http://schemas.microsoft.com/office/drawing/2014/main" id="{32DA0C00-580D-8F99-7EDF-E4B035F011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350" y="2190998"/>
            <a:ext cx="6277581" cy="2713512"/>
          </a:xfrm>
          <a:prstGeom prst="rect">
            <a:avLst/>
          </a:prstGeom>
        </p:spPr>
      </p:pic>
      <p:sp>
        <p:nvSpPr>
          <p:cNvPr id="10" name="Rechteck 9">
            <a:extLst>
              <a:ext uri="{FF2B5EF4-FFF2-40B4-BE49-F238E27FC236}">
                <a16:creationId xmlns:a16="http://schemas.microsoft.com/office/drawing/2014/main" id="{63A5DDE5-9DCB-A656-68F4-63C309F2F029}"/>
              </a:ext>
            </a:extLst>
          </p:cNvPr>
          <p:cNvSpPr/>
          <p:nvPr/>
        </p:nvSpPr>
        <p:spPr>
          <a:xfrm>
            <a:off x="3271838" y="3357563"/>
            <a:ext cx="1092993" cy="1428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Inhaltsplatzhalter 2">
            <a:extLst>
              <a:ext uri="{FF2B5EF4-FFF2-40B4-BE49-F238E27FC236}">
                <a16:creationId xmlns:a16="http://schemas.microsoft.com/office/drawing/2014/main" id="{3A8E9CD9-E7A9-BC70-85B2-4E822EE973E0}"/>
              </a:ext>
            </a:extLst>
          </p:cNvPr>
          <p:cNvSpPr txBox="1">
            <a:spLocks/>
          </p:cNvSpPr>
          <p:nvPr/>
        </p:nvSpPr>
        <p:spPr>
          <a:xfrm>
            <a:off x="415902" y="981304"/>
            <a:ext cx="8406985" cy="3839390"/>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75656"/>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b="0" kern="1200">
                <a:solidFill>
                  <a:srgbClr val="575656"/>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b="0" kern="1200">
                <a:solidFill>
                  <a:srgbClr val="575656"/>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b="0" kern="1200">
                <a:solidFill>
                  <a:srgbClr val="575656"/>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b="0" kern="1200">
                <a:solidFill>
                  <a:srgbClr val="575656"/>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0975" lvl="1" indent="-176213" defTabSz="452438">
              <a:lnSpc>
                <a:spcPct val="110000"/>
              </a:lnSpc>
              <a:spcBef>
                <a:spcPts val="750"/>
              </a:spcBef>
            </a:pPr>
            <a:r>
              <a:rPr lang="de-CH" dirty="0"/>
              <a:t>Schnittstelle ist die Fassade der KEZO</a:t>
            </a:r>
          </a:p>
          <a:p>
            <a:pPr marL="180975" lvl="2" indent="-176213" defTabSz="452438">
              <a:lnSpc>
                <a:spcPct val="110000"/>
              </a:lnSpc>
              <a:spcBef>
                <a:spcPts val="750"/>
              </a:spcBef>
            </a:pPr>
            <a:r>
              <a:rPr lang="de-CH" dirty="0"/>
              <a:t>KEZO liefert Bandwärme und sorgt für unterbruchfreien Betrieb</a:t>
            </a:r>
          </a:p>
          <a:p>
            <a:pPr marL="180975" lvl="2" indent="-176213" defTabSz="452438">
              <a:lnSpc>
                <a:spcPct val="110000"/>
              </a:lnSpc>
              <a:spcBef>
                <a:spcPts val="750"/>
              </a:spcBef>
            </a:pPr>
            <a:r>
              <a:rPr lang="de-CH" dirty="0">
                <a:ea typeface="Calibri" panose="020F0502020204030204" pitchFamily="34" charset="0"/>
              </a:rPr>
              <a:t>Netzbau, Spitzenlast und Redundanz, Kundenbetreuung liegt bei Netzbetreibern</a:t>
            </a:r>
          </a:p>
          <a:p>
            <a:pPr marL="0" indent="0">
              <a:lnSpc>
                <a:spcPct val="110000"/>
              </a:lnSpc>
              <a:buFont typeface="Arial" panose="020B0604020202020204" pitchFamily="34" charset="0"/>
              <a:buNone/>
            </a:pPr>
            <a:endParaRPr lang="de-DE" sz="1600" dirty="0">
              <a:ea typeface="Calibri" panose="020F0502020204030204" pitchFamily="34" charset="0"/>
            </a:endParaRPr>
          </a:p>
        </p:txBody>
      </p:sp>
      <p:sp>
        <p:nvSpPr>
          <p:cNvPr id="3" name="Fußzeilenplatzhalter 2">
            <a:extLst>
              <a:ext uri="{FF2B5EF4-FFF2-40B4-BE49-F238E27FC236}">
                <a16:creationId xmlns:a16="http://schemas.microsoft.com/office/drawing/2014/main" id="{53CCFD13-F848-CACD-FA53-80CE0543F790}"/>
              </a:ext>
            </a:extLst>
          </p:cNvPr>
          <p:cNvSpPr>
            <a:spLocks noGrp="1"/>
          </p:cNvSpPr>
          <p:nvPr>
            <p:ph type="ftr" sz="quarter" idx="11"/>
          </p:nvPr>
        </p:nvSpPr>
        <p:spPr/>
        <p:txBody>
          <a:bodyPr/>
          <a:lstStyle/>
          <a:p>
            <a:r>
              <a:rPr lang="de-DE"/>
              <a:t>Infoveranstaltung Masterplan, 7. Mai 2026</a:t>
            </a:r>
          </a:p>
        </p:txBody>
      </p:sp>
    </p:spTree>
    <p:extLst>
      <p:ext uri="{BB962C8B-B14F-4D97-AF65-F5344CB8AC3E}">
        <p14:creationId xmlns:p14="http://schemas.microsoft.com/office/powerpoint/2010/main" val="3697343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9B064-4500-5249-3694-3A654E7F7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3B2BF-E337-79A8-7C1F-7F9DFF8AF8E3}"/>
              </a:ext>
            </a:extLst>
          </p:cNvPr>
          <p:cNvSpPr>
            <a:spLocks noGrp="1"/>
          </p:cNvSpPr>
          <p:nvPr>
            <p:ph type="title"/>
          </p:nvPr>
        </p:nvSpPr>
        <p:spPr/>
        <p:txBody>
          <a:bodyPr>
            <a:normAutofit/>
          </a:bodyPr>
          <a:lstStyle/>
          <a:p>
            <a:r>
              <a:rPr lang="de-CH" dirty="0"/>
              <a:t>Ablauf der Veranstaltung</a:t>
            </a:r>
            <a:endParaRPr sz="1200" dirty="0"/>
          </a:p>
        </p:txBody>
      </p:sp>
      <p:sp>
        <p:nvSpPr>
          <p:cNvPr id="3" name="Content Placeholder 2">
            <a:extLst>
              <a:ext uri="{FF2B5EF4-FFF2-40B4-BE49-F238E27FC236}">
                <a16:creationId xmlns:a16="http://schemas.microsoft.com/office/drawing/2014/main" id="{49E8E1A7-4210-E60B-DBAD-C4C43BF85090}"/>
              </a:ext>
            </a:extLst>
          </p:cNvPr>
          <p:cNvSpPr>
            <a:spLocks noGrp="1"/>
          </p:cNvSpPr>
          <p:nvPr>
            <p:ph idx="1"/>
          </p:nvPr>
        </p:nvSpPr>
        <p:spPr/>
        <p:txBody>
          <a:bodyPr/>
          <a:lstStyle/>
          <a:p>
            <a:pPr marL="342900" lvl="0" indent="-342900">
              <a:lnSpc>
                <a:spcPct val="110000"/>
              </a:lnSpc>
              <a:buFont typeface="+mj-lt"/>
              <a:buAutoNum type="arabicPeriod"/>
            </a:pPr>
            <a:r>
              <a:rPr lang="de-CH" dirty="0"/>
              <a:t>Begrüssung und Einleitung</a:t>
            </a:r>
          </a:p>
          <a:p>
            <a:pPr marL="342900" lvl="0" indent="-342900">
              <a:lnSpc>
                <a:spcPct val="110000"/>
              </a:lnSpc>
              <a:buFont typeface="+mj-lt"/>
              <a:buAutoNum type="arabicPeriod"/>
            </a:pPr>
            <a:r>
              <a:rPr lang="de-CH" dirty="0"/>
              <a:t>Die neue Anlage</a:t>
            </a:r>
          </a:p>
          <a:p>
            <a:pPr marL="342900" lvl="0" indent="-342900">
              <a:lnSpc>
                <a:spcPct val="110000"/>
              </a:lnSpc>
              <a:buFont typeface="+mj-lt"/>
              <a:buAutoNum type="arabicPeriod"/>
            </a:pPr>
            <a:r>
              <a:rPr lang="de-CH" dirty="0"/>
              <a:t>CO</a:t>
            </a:r>
            <a:r>
              <a:rPr lang="de-CH" baseline="-25000" dirty="0"/>
              <a:t>2</a:t>
            </a:r>
            <a:r>
              <a:rPr lang="de-CH" dirty="0"/>
              <a:t>-Abscheidung</a:t>
            </a:r>
          </a:p>
          <a:p>
            <a:pPr marL="342900" lvl="0" indent="-342900">
              <a:lnSpc>
                <a:spcPct val="110000"/>
              </a:lnSpc>
              <a:buFont typeface="+mj-lt"/>
              <a:buAutoNum type="arabicPeriod"/>
            </a:pPr>
            <a:r>
              <a:rPr lang="de-CH" dirty="0"/>
              <a:t>Fernwärme</a:t>
            </a:r>
          </a:p>
          <a:p>
            <a:pPr marL="342900" lvl="0" indent="-342900">
              <a:lnSpc>
                <a:spcPct val="110000"/>
              </a:lnSpc>
              <a:buFont typeface="+mj-lt"/>
              <a:buAutoNum type="arabicPeriod"/>
            </a:pPr>
            <a:r>
              <a:rPr lang="de-CH" dirty="0"/>
              <a:t>Bedeutung des Projekts für Hinwil</a:t>
            </a:r>
          </a:p>
          <a:p>
            <a:pPr marL="342900" lvl="0" indent="-342900">
              <a:lnSpc>
                <a:spcPct val="110000"/>
              </a:lnSpc>
              <a:buFont typeface="+mj-lt"/>
              <a:buAutoNum type="arabicPeriod"/>
            </a:pPr>
            <a:r>
              <a:rPr lang="de-CH" dirty="0"/>
              <a:t>Fazit und Ausblick</a:t>
            </a:r>
          </a:p>
          <a:p>
            <a:pPr marL="342900" lvl="0" indent="-342900">
              <a:lnSpc>
                <a:spcPct val="110000"/>
              </a:lnSpc>
              <a:buFont typeface="+mj-lt"/>
              <a:buAutoNum type="arabicPeriod"/>
            </a:pPr>
            <a:r>
              <a:rPr lang="de-CH" dirty="0"/>
              <a:t>Fragerunde</a:t>
            </a:r>
          </a:p>
          <a:p>
            <a:pPr marL="342900" lvl="0" indent="-342900">
              <a:lnSpc>
                <a:spcPct val="110000"/>
              </a:lnSpc>
              <a:buFont typeface="+mj-lt"/>
              <a:buAutoNum type="arabicPeriod"/>
            </a:pPr>
            <a:r>
              <a:rPr lang="de-CH" dirty="0"/>
              <a:t>Apéro und individuelle Gespräche an den Stellwänden</a:t>
            </a:r>
          </a:p>
        </p:txBody>
      </p:sp>
      <p:sp>
        <p:nvSpPr>
          <p:cNvPr id="4" name="Fußzeilenplatzhalter 3">
            <a:extLst>
              <a:ext uri="{FF2B5EF4-FFF2-40B4-BE49-F238E27FC236}">
                <a16:creationId xmlns:a16="http://schemas.microsoft.com/office/drawing/2014/main" id="{A62ADB4E-5F17-2F1E-1BCB-D2D73BBE364A}"/>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E5DB5E81-4E4C-47DC-8DA5-CC17F183E1E4}"/>
              </a:ext>
            </a:extLst>
          </p:cNvPr>
          <p:cNvSpPr>
            <a:spLocks noGrp="1"/>
          </p:cNvSpPr>
          <p:nvPr>
            <p:ph type="sldNum" sz="quarter" idx="12"/>
          </p:nvPr>
        </p:nvSpPr>
        <p:spPr/>
        <p:txBody>
          <a:bodyPr/>
          <a:lstStyle/>
          <a:p>
            <a:fld id="{F0000D35-D966-1247-9393-B9EFB552A7F1}" type="slidenum">
              <a:rPr lang="de-DE" smtClean="0"/>
              <a:pPr/>
              <a:t>3</a:t>
            </a:fld>
            <a:endParaRPr lang="de-DE"/>
          </a:p>
        </p:txBody>
      </p:sp>
    </p:spTree>
    <p:extLst>
      <p:ext uri="{BB962C8B-B14F-4D97-AF65-F5344CB8AC3E}">
        <p14:creationId xmlns:p14="http://schemas.microsoft.com/office/powerpoint/2010/main" val="759983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5862096-8D18-4AE1-A306-1EEB830E5F77}"/>
              </a:ext>
            </a:extLst>
          </p:cNvPr>
          <p:cNvSpPr>
            <a:spLocks noGrp="1"/>
          </p:cNvSpPr>
          <p:nvPr>
            <p:ph type="sldNum" sz="quarter" idx="12"/>
          </p:nvPr>
        </p:nvSpPr>
        <p:spPr/>
        <p:txBody>
          <a:bodyPr/>
          <a:lstStyle/>
          <a:p>
            <a:fld id="{F0000D35-D966-1247-9393-B9EFB552A7F1}" type="slidenum">
              <a:rPr lang="de-DE" smtClean="0"/>
              <a:pPr/>
              <a:t>30</a:t>
            </a:fld>
            <a:endParaRPr lang="de-DE"/>
          </a:p>
        </p:txBody>
      </p:sp>
      <p:sp>
        <p:nvSpPr>
          <p:cNvPr id="26" name="Title 4">
            <a:extLst>
              <a:ext uri="{FF2B5EF4-FFF2-40B4-BE49-F238E27FC236}">
                <a16:creationId xmlns:a16="http://schemas.microsoft.com/office/drawing/2014/main" id="{F6481C31-5C4F-0591-4B40-9C0B34676735}"/>
              </a:ext>
            </a:extLst>
          </p:cNvPr>
          <p:cNvSpPr>
            <a:spLocks noGrp="1"/>
          </p:cNvSpPr>
          <p:nvPr>
            <p:ph type="title"/>
          </p:nvPr>
        </p:nvSpPr>
        <p:spPr>
          <a:xfrm>
            <a:off x="406399" y="228861"/>
            <a:ext cx="8303761" cy="619522"/>
          </a:xfrm>
        </p:spPr>
        <p:txBody>
          <a:bodyPr vert="horz" lIns="91440" tIns="45720" rIns="91440" bIns="45720" rtlCol="0" anchor="ctr">
            <a:normAutofit/>
          </a:bodyPr>
          <a:lstStyle/>
          <a:p>
            <a:pPr>
              <a:lnSpc>
                <a:spcPct val="110000"/>
              </a:lnSpc>
            </a:pPr>
            <a:r>
              <a:rPr lang="de-CH" dirty="0">
                <a:solidFill>
                  <a:srgbClr val="0A833B"/>
                </a:solidFill>
              </a:rPr>
              <a:t>Fernwärme-Abnehmer</a:t>
            </a:r>
          </a:p>
        </p:txBody>
      </p:sp>
      <p:pic>
        <p:nvPicPr>
          <p:cNvPr id="2" name="Grafik 1">
            <a:extLst>
              <a:ext uri="{FF2B5EF4-FFF2-40B4-BE49-F238E27FC236}">
                <a16:creationId xmlns:a16="http://schemas.microsoft.com/office/drawing/2014/main" id="{78ECCDDE-B4B2-7F49-5965-D1F94336FD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0524" y="1045927"/>
            <a:ext cx="1137448" cy="520759"/>
          </a:xfrm>
          <a:prstGeom prst="rect">
            <a:avLst/>
          </a:prstGeom>
        </p:spPr>
      </p:pic>
      <p:pic>
        <p:nvPicPr>
          <p:cNvPr id="24" name="Grafik 23" descr="Fabrik Silhouette">
            <a:extLst>
              <a:ext uri="{FF2B5EF4-FFF2-40B4-BE49-F238E27FC236}">
                <a16:creationId xmlns:a16="http://schemas.microsoft.com/office/drawing/2014/main" id="{900BFC66-2C95-06E6-3707-EC72E49580D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2945" y="2398514"/>
            <a:ext cx="1174820" cy="923856"/>
          </a:xfrm>
          <a:prstGeom prst="rect">
            <a:avLst/>
          </a:prstGeom>
        </p:spPr>
      </p:pic>
      <p:pic>
        <p:nvPicPr>
          <p:cNvPr id="6" name="Grafik 5">
            <a:extLst>
              <a:ext uri="{FF2B5EF4-FFF2-40B4-BE49-F238E27FC236}">
                <a16:creationId xmlns:a16="http://schemas.microsoft.com/office/drawing/2014/main" id="{DBE1A529-C386-11CD-6C3E-970EC86934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48921" y="1620180"/>
            <a:ext cx="3775980" cy="2464457"/>
          </a:xfrm>
          <a:prstGeom prst="rect">
            <a:avLst/>
          </a:prstGeom>
        </p:spPr>
      </p:pic>
      <p:pic>
        <p:nvPicPr>
          <p:cNvPr id="8" name="Grafik 7">
            <a:extLst>
              <a:ext uri="{FF2B5EF4-FFF2-40B4-BE49-F238E27FC236}">
                <a16:creationId xmlns:a16="http://schemas.microsoft.com/office/drawing/2014/main" id="{329F698C-B841-FC44-5BC4-1520C202B03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85592" y="1236995"/>
            <a:ext cx="1049465" cy="273844"/>
          </a:xfrm>
          <a:prstGeom prst="rect">
            <a:avLst/>
          </a:prstGeom>
        </p:spPr>
      </p:pic>
      <p:pic>
        <p:nvPicPr>
          <p:cNvPr id="10" name="Grafik 9">
            <a:extLst>
              <a:ext uri="{FF2B5EF4-FFF2-40B4-BE49-F238E27FC236}">
                <a16:creationId xmlns:a16="http://schemas.microsoft.com/office/drawing/2014/main" id="{A58C90F6-3B1E-28CB-5CF1-EFE92EFE5FEE}"/>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417231" y="1620180"/>
            <a:ext cx="3137596" cy="2478608"/>
          </a:xfrm>
          <a:prstGeom prst="rect">
            <a:avLst/>
          </a:prstGeom>
        </p:spPr>
      </p:pic>
      <p:sp>
        <p:nvSpPr>
          <p:cNvPr id="21" name="Textfeld 20">
            <a:extLst>
              <a:ext uri="{FF2B5EF4-FFF2-40B4-BE49-F238E27FC236}">
                <a16:creationId xmlns:a16="http://schemas.microsoft.com/office/drawing/2014/main" id="{DB8098F6-44E8-54D8-AB4A-7C9DECE8E948}"/>
              </a:ext>
            </a:extLst>
          </p:cNvPr>
          <p:cNvSpPr txBox="1"/>
          <p:nvPr/>
        </p:nvSpPr>
        <p:spPr>
          <a:xfrm>
            <a:off x="818910" y="4256682"/>
            <a:ext cx="2321405" cy="307777"/>
          </a:xfrm>
          <a:prstGeom prst="rect">
            <a:avLst/>
          </a:prstGeom>
          <a:noFill/>
        </p:spPr>
        <p:txBody>
          <a:bodyPr wrap="none" rtlCol="0">
            <a:spAutoFit/>
          </a:bodyPr>
          <a:lstStyle/>
          <a:p>
            <a:r>
              <a:rPr lang="de-CH" sz="1400" dirty="0">
                <a:latin typeface="Arial" panose="020B0604020202020204" pitchFamily="34" charset="0"/>
                <a:cs typeface="Arial" panose="020B0604020202020204" pitchFamily="34" charset="0"/>
              </a:rPr>
              <a:t>Wetzikon: bis 26 Megawatt</a:t>
            </a:r>
          </a:p>
        </p:txBody>
      </p:sp>
      <p:sp>
        <p:nvSpPr>
          <p:cNvPr id="23" name="Textfeld 22">
            <a:extLst>
              <a:ext uri="{FF2B5EF4-FFF2-40B4-BE49-F238E27FC236}">
                <a16:creationId xmlns:a16="http://schemas.microsoft.com/office/drawing/2014/main" id="{C6DC33AF-9A6A-F627-82A5-97B7723F4FF9}"/>
              </a:ext>
            </a:extLst>
          </p:cNvPr>
          <p:cNvSpPr txBox="1"/>
          <p:nvPr/>
        </p:nvSpPr>
        <p:spPr>
          <a:xfrm>
            <a:off x="5807242" y="4260965"/>
            <a:ext cx="2066591" cy="307777"/>
          </a:xfrm>
          <a:prstGeom prst="rect">
            <a:avLst/>
          </a:prstGeom>
          <a:noFill/>
        </p:spPr>
        <p:txBody>
          <a:bodyPr wrap="none" rtlCol="0">
            <a:spAutoFit/>
          </a:bodyPr>
          <a:lstStyle/>
          <a:p>
            <a:r>
              <a:rPr lang="de-CH" sz="1400" dirty="0">
                <a:latin typeface="Arial" panose="020B0604020202020204" pitchFamily="34" charset="0"/>
                <a:cs typeface="Arial" panose="020B0604020202020204" pitchFamily="34" charset="0"/>
              </a:rPr>
              <a:t>Hinwil: bis 10 Megawatt</a:t>
            </a:r>
          </a:p>
        </p:txBody>
      </p:sp>
      <p:pic>
        <p:nvPicPr>
          <p:cNvPr id="27" name="Grafik 26">
            <a:extLst>
              <a:ext uri="{FF2B5EF4-FFF2-40B4-BE49-F238E27FC236}">
                <a16:creationId xmlns:a16="http://schemas.microsoft.com/office/drawing/2014/main" id="{100F8E7C-477D-CFB9-1380-2C4CAA686557}"/>
              </a:ext>
            </a:extLst>
          </p:cNvPr>
          <p:cNvPicPr>
            <a:picLocks noChangeAspect="1"/>
          </p:cNvPicPr>
          <p:nvPr/>
        </p:nvPicPr>
        <p:blipFill>
          <a:blip r:embed="rId8"/>
          <a:stretch>
            <a:fillRect/>
          </a:stretch>
        </p:blipFill>
        <p:spPr>
          <a:xfrm>
            <a:off x="4001586" y="3306412"/>
            <a:ext cx="463336" cy="207282"/>
          </a:xfrm>
          <a:prstGeom prst="rect">
            <a:avLst/>
          </a:prstGeom>
        </p:spPr>
      </p:pic>
      <p:sp>
        <p:nvSpPr>
          <p:cNvPr id="3" name="Fußzeilenplatzhalter 2">
            <a:extLst>
              <a:ext uri="{FF2B5EF4-FFF2-40B4-BE49-F238E27FC236}">
                <a16:creationId xmlns:a16="http://schemas.microsoft.com/office/drawing/2014/main" id="{273C7AAA-2FE0-D4B4-6A95-857AAA9CD92C}"/>
              </a:ext>
            </a:extLst>
          </p:cNvPr>
          <p:cNvSpPr>
            <a:spLocks noGrp="1"/>
          </p:cNvSpPr>
          <p:nvPr>
            <p:ph type="ftr" sz="quarter" idx="11"/>
          </p:nvPr>
        </p:nvSpPr>
        <p:spPr/>
        <p:txBody>
          <a:bodyPr/>
          <a:lstStyle/>
          <a:p>
            <a:r>
              <a:rPr lang="de-DE"/>
              <a:t>Infoveranstaltung Masterplan, 7. Mai 2026</a:t>
            </a:r>
          </a:p>
        </p:txBody>
      </p:sp>
    </p:spTree>
    <p:extLst>
      <p:ext uri="{BB962C8B-B14F-4D97-AF65-F5344CB8AC3E}">
        <p14:creationId xmlns:p14="http://schemas.microsoft.com/office/powerpoint/2010/main" val="1369369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70B7F-939F-5709-65BC-699D39DF3F3E}"/>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0B17296-BF86-6095-2410-A1EB1B36A4E1}"/>
              </a:ext>
            </a:extLst>
          </p:cNvPr>
          <p:cNvSpPr>
            <a:spLocks noGrp="1"/>
          </p:cNvSpPr>
          <p:nvPr>
            <p:ph type="sldNum" sz="quarter" idx="12"/>
          </p:nvPr>
        </p:nvSpPr>
        <p:spPr/>
        <p:txBody>
          <a:bodyPr/>
          <a:lstStyle/>
          <a:p>
            <a:fld id="{F0000D35-D966-1247-9393-B9EFB552A7F1}" type="slidenum">
              <a:rPr lang="de-DE" smtClean="0"/>
              <a:pPr/>
              <a:t>31</a:t>
            </a:fld>
            <a:endParaRPr lang="de-DE"/>
          </a:p>
        </p:txBody>
      </p:sp>
      <p:sp>
        <p:nvSpPr>
          <p:cNvPr id="11" name="Inhaltsplatzhalter 2">
            <a:extLst>
              <a:ext uri="{FF2B5EF4-FFF2-40B4-BE49-F238E27FC236}">
                <a16:creationId xmlns:a16="http://schemas.microsoft.com/office/drawing/2014/main" id="{C734541E-4F52-756B-E937-5932281B7F04}"/>
              </a:ext>
            </a:extLst>
          </p:cNvPr>
          <p:cNvSpPr>
            <a:spLocks noGrp="1"/>
          </p:cNvSpPr>
          <p:nvPr>
            <p:ph idx="1"/>
          </p:nvPr>
        </p:nvSpPr>
        <p:spPr>
          <a:xfrm>
            <a:off x="400135" y="974917"/>
            <a:ext cx="8398124" cy="3715798"/>
          </a:xfrm>
        </p:spPr>
        <p:txBody>
          <a:bodyPr vert="horz" lIns="91440" tIns="45720" rIns="91440" bIns="45720" rtlCol="0" anchor="t">
            <a:noAutofit/>
          </a:bodyPr>
          <a:lstStyle/>
          <a:p>
            <a:pPr marL="4763" indent="0" defTabSz="452438">
              <a:lnSpc>
                <a:spcPct val="110000"/>
              </a:lnSpc>
              <a:buNone/>
            </a:pPr>
            <a:r>
              <a:rPr lang="de-CH" b="1" dirty="0">
                <a:ea typeface="Calibri" panose="020F0502020204030204" pitchFamily="34" charset="0"/>
              </a:rPr>
              <a:t>Was bisher geschah</a:t>
            </a:r>
            <a:endParaRPr lang="de-CH" b="1" dirty="0">
              <a:effectLst/>
              <a:latin typeface="Arial" panose="020B0604020202020204" pitchFamily="34" charset="0"/>
              <a:ea typeface="Calibri" panose="020F0502020204030204" pitchFamily="34" charset="0"/>
            </a:endParaRPr>
          </a:p>
          <a:p>
            <a:pPr marL="180975" indent="-176213" defTabSz="452438">
              <a:lnSpc>
                <a:spcPct val="110000"/>
              </a:lnSpc>
            </a:pPr>
            <a:r>
              <a:rPr lang="de-CH" dirty="0">
                <a:ea typeface="Calibri" panose="020F0502020204030204" pitchFamily="34" charset="0"/>
              </a:rPr>
              <a:t>Energie Zürichsee Linth AG plante, Rapperswil-Jona und ggf. Teile von Rüti und Dürnten mit Fernwärme ab der KEZO zu versorgen</a:t>
            </a:r>
          </a:p>
          <a:p>
            <a:pPr marL="180975" indent="-176213" defTabSz="452438">
              <a:lnSpc>
                <a:spcPct val="110000"/>
              </a:lnSpc>
            </a:pPr>
            <a:r>
              <a:rPr lang="de-CH" dirty="0">
                <a:effectLst/>
                <a:latin typeface="Arial" panose="020B0604020202020204" pitchFamily="34" charset="0"/>
                <a:ea typeface="Calibri" panose="020F0502020204030204" pitchFamily="34" charset="0"/>
              </a:rPr>
              <a:t>Im </a:t>
            </a:r>
            <a:r>
              <a:rPr lang="de-CH" dirty="0">
                <a:ea typeface="Calibri" panose="020F0502020204030204" pitchFamily="34" charset="0"/>
              </a:rPr>
              <a:t>Dezember 2025 </a:t>
            </a:r>
            <a:r>
              <a:rPr lang="de-CH" dirty="0">
                <a:effectLst/>
                <a:latin typeface="Arial" panose="020B0604020202020204" pitchFamily="34" charset="0"/>
                <a:ea typeface="Calibri" panose="020F0502020204030204" pitchFamily="34" charset="0"/>
              </a:rPr>
              <a:t>informierte die Energie Zürichsee Linth AG, dass das Projekt aus wirtschaftlichen Gründen nicht zustande kommt.</a:t>
            </a:r>
          </a:p>
          <a:p>
            <a:pPr marL="4763" indent="0" defTabSz="452438">
              <a:lnSpc>
                <a:spcPct val="110000"/>
              </a:lnSpc>
              <a:buFont typeface="Wingdings" panose="05000000000000000000" pitchFamily="2" charset="2"/>
              <a:buChar char="Ø"/>
            </a:pPr>
            <a:endParaRPr lang="de-CH" b="1" dirty="0">
              <a:ea typeface="Calibri" panose="020F0502020204030204" pitchFamily="34" charset="0"/>
            </a:endParaRPr>
          </a:p>
          <a:p>
            <a:pPr marL="4763" indent="0" defTabSz="452438">
              <a:lnSpc>
                <a:spcPct val="110000"/>
              </a:lnSpc>
              <a:buNone/>
            </a:pPr>
            <a:r>
              <a:rPr lang="de-CH" b="1" dirty="0"/>
              <a:t>Sicht der KEZO</a:t>
            </a:r>
          </a:p>
          <a:p>
            <a:pPr marL="180975" indent="-176213" defTabSz="452438">
              <a:lnSpc>
                <a:spcPct val="110000"/>
              </a:lnSpc>
            </a:pPr>
            <a:r>
              <a:rPr lang="de-CH" dirty="0"/>
              <a:t>Wir bedauern diesen Entscheid.</a:t>
            </a:r>
          </a:p>
          <a:p>
            <a:pPr marL="180975" indent="-176213" defTabSz="452438">
              <a:lnSpc>
                <a:spcPct val="110000"/>
              </a:lnSpc>
            </a:pPr>
            <a:r>
              <a:rPr lang="de-CH" dirty="0"/>
              <a:t>Auf den Kernbetrieb und den geplanten Ersatzneubau hat der Projektabbruch keinen Einfluss.</a:t>
            </a:r>
          </a:p>
          <a:p>
            <a:pPr marL="180975" indent="-176213" defTabSz="452438">
              <a:lnSpc>
                <a:spcPct val="110000"/>
              </a:lnSpc>
            </a:pPr>
            <a:r>
              <a:rPr lang="de-CH" dirty="0"/>
              <a:t>Die Absatzkanäle für die Energie aus der Kehrichtverwertung sind gesichert.</a:t>
            </a:r>
          </a:p>
          <a:p>
            <a:pPr marL="180975" indent="-176213" defTabSz="452438">
              <a:lnSpc>
                <a:spcPct val="110000"/>
              </a:lnSpc>
            </a:pPr>
            <a:r>
              <a:rPr lang="de-CH" dirty="0"/>
              <a:t>Der Fernwärmeausbau in Wetzikon und Hinwil befinden sich auf Kurs; insbesondere Wetzikon wird mehr Fernwärme beziehen, als ursprünglich geplant.</a:t>
            </a:r>
          </a:p>
        </p:txBody>
      </p:sp>
      <p:sp>
        <p:nvSpPr>
          <p:cNvPr id="5" name="Titel 1">
            <a:extLst>
              <a:ext uri="{FF2B5EF4-FFF2-40B4-BE49-F238E27FC236}">
                <a16:creationId xmlns:a16="http://schemas.microsoft.com/office/drawing/2014/main" id="{D8B8DCF3-92CC-C67A-4807-C34EA0828CC2}"/>
              </a:ext>
            </a:extLst>
          </p:cNvPr>
          <p:cNvSpPr>
            <a:spLocks noGrp="1"/>
          </p:cNvSpPr>
          <p:nvPr>
            <p:ph type="title"/>
          </p:nvPr>
        </p:nvSpPr>
        <p:spPr>
          <a:xfrm>
            <a:off x="406399" y="247650"/>
            <a:ext cx="8303761" cy="619522"/>
          </a:xfrm>
        </p:spPr>
        <p:txBody>
          <a:bodyPr/>
          <a:lstStyle/>
          <a:p>
            <a:r>
              <a:rPr lang="de-CH" dirty="0">
                <a:solidFill>
                  <a:srgbClr val="0A833B"/>
                </a:solidFill>
              </a:rPr>
              <a:t>Projekt «Fernwärme Rapperswil-Jona»</a:t>
            </a:r>
          </a:p>
        </p:txBody>
      </p:sp>
      <p:sp>
        <p:nvSpPr>
          <p:cNvPr id="2" name="Fußzeilenplatzhalter 1">
            <a:extLst>
              <a:ext uri="{FF2B5EF4-FFF2-40B4-BE49-F238E27FC236}">
                <a16:creationId xmlns:a16="http://schemas.microsoft.com/office/drawing/2014/main" id="{E89138CA-9011-3E7C-8ACA-EBAD43723ADF}"/>
              </a:ext>
            </a:extLst>
          </p:cNvPr>
          <p:cNvSpPr>
            <a:spLocks noGrp="1"/>
          </p:cNvSpPr>
          <p:nvPr>
            <p:ph type="ftr" sz="quarter" idx="11"/>
          </p:nvPr>
        </p:nvSpPr>
        <p:spPr/>
        <p:txBody>
          <a:bodyPr/>
          <a:lstStyle/>
          <a:p>
            <a:r>
              <a:rPr lang="de-DE"/>
              <a:t>Infoveranstaltung Masterplan, 7. Mai 2026</a:t>
            </a:r>
          </a:p>
        </p:txBody>
      </p:sp>
    </p:spTree>
    <p:extLst>
      <p:ext uri="{BB962C8B-B14F-4D97-AF65-F5344CB8AC3E}">
        <p14:creationId xmlns:p14="http://schemas.microsoft.com/office/powerpoint/2010/main" val="1949378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865B7-8710-1AF8-4C9C-285BA787AED8}"/>
            </a:ext>
          </a:extLst>
        </p:cNvPr>
        <p:cNvGrpSpPr/>
        <p:nvPr/>
      </p:nvGrpSpPr>
      <p:grpSpPr>
        <a:xfrm>
          <a:off x="0" y="0"/>
          <a:ext cx="0" cy="0"/>
          <a:chOff x="0" y="0"/>
          <a:chExt cx="0" cy="0"/>
        </a:xfrm>
      </p:grpSpPr>
      <p:sp>
        <p:nvSpPr>
          <p:cNvPr id="7" name="Untertitel 6">
            <a:extLst>
              <a:ext uri="{FF2B5EF4-FFF2-40B4-BE49-F238E27FC236}">
                <a16:creationId xmlns:a16="http://schemas.microsoft.com/office/drawing/2014/main" id="{137ED07F-38EE-8CB0-9C4D-899B9589873A}"/>
              </a:ext>
            </a:extLst>
          </p:cNvPr>
          <p:cNvSpPr>
            <a:spLocks noGrp="1"/>
          </p:cNvSpPr>
          <p:nvPr>
            <p:ph type="subTitle" idx="1"/>
          </p:nvPr>
        </p:nvSpPr>
        <p:spPr>
          <a:xfrm>
            <a:off x="329252" y="2301397"/>
            <a:ext cx="3560036" cy="1623679"/>
          </a:xfrm>
        </p:spPr>
        <p:txBody>
          <a:bodyPr/>
          <a:lstStyle/>
          <a:p>
            <a:pPr>
              <a:lnSpc>
                <a:spcPct val="110000"/>
              </a:lnSpc>
              <a:spcBef>
                <a:spcPts val="0"/>
              </a:spcBef>
            </a:pPr>
            <a:r>
              <a:rPr lang="de-DE" sz="3000" dirty="0"/>
              <a:t>Masterplan</a:t>
            </a:r>
          </a:p>
          <a:p>
            <a:pPr>
              <a:lnSpc>
                <a:spcPct val="110000"/>
              </a:lnSpc>
              <a:spcBef>
                <a:spcPts val="0"/>
              </a:spcBef>
            </a:pPr>
            <a:endParaRPr lang="de-DE" sz="2100" dirty="0">
              <a:solidFill>
                <a:srgbClr val="0B823E"/>
              </a:solidFill>
            </a:endParaRPr>
          </a:p>
          <a:p>
            <a:pPr>
              <a:lnSpc>
                <a:spcPct val="110000"/>
              </a:lnSpc>
              <a:spcBef>
                <a:spcPts val="0"/>
              </a:spcBef>
            </a:pPr>
            <a:r>
              <a:rPr lang="de-DE" sz="2100" dirty="0">
                <a:solidFill>
                  <a:srgbClr val="0A823D"/>
                </a:solidFill>
              </a:rPr>
              <a:t>Christina Kohl</a:t>
            </a:r>
          </a:p>
          <a:p>
            <a:pPr>
              <a:lnSpc>
                <a:spcPct val="110000"/>
              </a:lnSpc>
              <a:spcBef>
                <a:spcPts val="0"/>
              </a:spcBef>
            </a:pPr>
            <a:r>
              <a:rPr lang="de-DE" sz="2100" dirty="0">
                <a:solidFill>
                  <a:srgbClr val="0A823D"/>
                </a:solidFill>
              </a:rPr>
              <a:t>Projektleiterin EBP</a:t>
            </a:r>
            <a:endParaRPr lang="de-CH" sz="2100" dirty="0">
              <a:solidFill>
                <a:srgbClr val="0A823D"/>
              </a:solidFill>
            </a:endParaRPr>
          </a:p>
        </p:txBody>
      </p:sp>
      <p:pic>
        <p:nvPicPr>
          <p:cNvPr id="9" name="Grafik 8">
            <a:extLst>
              <a:ext uri="{FF2B5EF4-FFF2-40B4-BE49-F238E27FC236}">
                <a16:creationId xmlns:a16="http://schemas.microsoft.com/office/drawing/2014/main" id="{04D271C7-1568-A8B8-C800-A9757490C2A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189413" y="1066800"/>
            <a:ext cx="4954587" cy="4076700"/>
          </a:xfrm>
          <a:prstGeom prst="rect">
            <a:avLst/>
          </a:prstGeom>
        </p:spPr>
      </p:pic>
    </p:spTree>
    <p:extLst>
      <p:ext uri="{BB962C8B-B14F-4D97-AF65-F5344CB8AC3E}">
        <p14:creationId xmlns:p14="http://schemas.microsoft.com/office/powerpoint/2010/main" val="3442041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C07EA-236A-69F6-758D-CDE21F57B271}"/>
              </a:ext>
            </a:extLst>
          </p:cNvPr>
          <p:cNvSpPr>
            <a:spLocks noGrp="1"/>
          </p:cNvSpPr>
          <p:nvPr>
            <p:ph type="title"/>
          </p:nvPr>
        </p:nvSpPr>
        <p:spPr/>
        <p:txBody>
          <a:bodyPr/>
          <a:lstStyle/>
          <a:p>
            <a:r>
              <a:rPr lang="de-CH" dirty="0"/>
              <a:t>Ausgangslage </a:t>
            </a:r>
          </a:p>
        </p:txBody>
      </p:sp>
      <p:sp>
        <p:nvSpPr>
          <p:cNvPr id="3" name="Inhaltsplatzhalter 2">
            <a:extLst>
              <a:ext uri="{FF2B5EF4-FFF2-40B4-BE49-F238E27FC236}">
                <a16:creationId xmlns:a16="http://schemas.microsoft.com/office/drawing/2014/main" id="{308A40AA-EAE1-CB09-9F40-CDAE0444E7F8}"/>
              </a:ext>
            </a:extLst>
          </p:cNvPr>
          <p:cNvSpPr>
            <a:spLocks noGrp="1"/>
          </p:cNvSpPr>
          <p:nvPr>
            <p:ph idx="1"/>
          </p:nvPr>
        </p:nvSpPr>
        <p:spPr>
          <a:xfrm>
            <a:off x="412749" y="978151"/>
            <a:ext cx="5737529" cy="3900737"/>
          </a:xfrm>
        </p:spPr>
        <p:txBody>
          <a:bodyPr>
            <a:noAutofit/>
          </a:bodyPr>
          <a:lstStyle/>
          <a:p>
            <a:pPr>
              <a:lnSpc>
                <a:spcPct val="110000"/>
              </a:lnSpc>
            </a:pPr>
            <a:r>
              <a:rPr lang="de-CH" b="1" dirty="0"/>
              <a:t>Klarer funktionaler Auftrag: KVA-Neubau </a:t>
            </a:r>
          </a:p>
          <a:p>
            <a:pPr>
              <a:lnSpc>
                <a:spcPct val="110000"/>
              </a:lnSpc>
            </a:pPr>
            <a:r>
              <a:rPr lang="de-CH" b="1" dirty="0"/>
              <a:t>Komplexe Rahmenbedingungen</a:t>
            </a:r>
          </a:p>
          <a:p>
            <a:pPr lvl="1">
              <a:lnSpc>
                <a:spcPct val="110000"/>
              </a:lnSpc>
              <a:spcBef>
                <a:spcPts val="300"/>
              </a:spcBef>
            </a:pPr>
            <a:r>
              <a:rPr lang="de-CH" dirty="0"/>
              <a:t>Begrenzter Platz </a:t>
            </a:r>
          </a:p>
          <a:p>
            <a:pPr lvl="1">
              <a:lnSpc>
                <a:spcPct val="110000"/>
              </a:lnSpc>
              <a:spcBef>
                <a:spcPts val="300"/>
              </a:spcBef>
            </a:pPr>
            <a:r>
              <a:rPr lang="de-CH" dirty="0"/>
              <a:t>Neubau während laufendem Betrieb </a:t>
            </a:r>
          </a:p>
          <a:p>
            <a:pPr lvl="1">
              <a:lnSpc>
                <a:spcPct val="110000"/>
              </a:lnSpc>
              <a:spcBef>
                <a:spcPts val="300"/>
              </a:spcBef>
            </a:pPr>
            <a:r>
              <a:rPr lang="de-CH" dirty="0"/>
              <a:t>Weitere Nutzungen auf Gesamtareal vorhanden</a:t>
            </a:r>
          </a:p>
          <a:p>
            <a:pPr lvl="1">
              <a:lnSpc>
                <a:spcPct val="110000"/>
              </a:lnSpc>
              <a:spcBef>
                <a:spcPts val="300"/>
              </a:spcBef>
            </a:pPr>
            <a:r>
              <a:rPr lang="de-CH" dirty="0"/>
              <a:t>Potenzialfläche für Neubau 2080 erforderlich </a:t>
            </a:r>
          </a:p>
          <a:p>
            <a:pPr lvl="1">
              <a:lnSpc>
                <a:spcPct val="110000"/>
              </a:lnSpc>
              <a:spcBef>
                <a:spcPts val="300"/>
              </a:spcBef>
            </a:pPr>
            <a:r>
              <a:rPr lang="de-CH" dirty="0"/>
              <a:t>Gestaltungsplan erforderlich </a:t>
            </a:r>
          </a:p>
          <a:p>
            <a:pPr>
              <a:lnSpc>
                <a:spcPct val="110000"/>
              </a:lnSpc>
            </a:pPr>
            <a:r>
              <a:rPr lang="de-CH" b="1" dirty="0"/>
              <a:t>Offene Gestaltungsfragen</a:t>
            </a:r>
          </a:p>
          <a:p>
            <a:pPr lvl="1">
              <a:lnSpc>
                <a:spcPct val="110000"/>
              </a:lnSpc>
              <a:spcBef>
                <a:spcPts val="300"/>
              </a:spcBef>
            </a:pPr>
            <a:r>
              <a:rPr lang="de-CH" dirty="0"/>
              <a:t>Städtebauliche Anordnung </a:t>
            </a:r>
          </a:p>
          <a:p>
            <a:pPr lvl="1">
              <a:lnSpc>
                <a:spcPct val="110000"/>
              </a:lnSpc>
              <a:spcBef>
                <a:spcPts val="300"/>
              </a:spcBef>
            </a:pPr>
            <a:r>
              <a:rPr lang="de-CH" dirty="0"/>
              <a:t>Architektur </a:t>
            </a:r>
          </a:p>
          <a:p>
            <a:pPr lvl="1">
              <a:lnSpc>
                <a:spcPct val="110000"/>
              </a:lnSpc>
              <a:spcBef>
                <a:spcPts val="300"/>
              </a:spcBef>
            </a:pPr>
            <a:r>
              <a:rPr lang="de-CH" dirty="0"/>
              <a:t>Freiraumgestaltung</a:t>
            </a:r>
          </a:p>
          <a:p>
            <a:pPr>
              <a:lnSpc>
                <a:spcPct val="110000"/>
              </a:lnSpc>
            </a:pPr>
            <a:r>
              <a:rPr lang="de-CH" dirty="0"/>
              <a:t>Qualitätssicherung durch Varianzverfahren</a:t>
            </a:r>
          </a:p>
          <a:p>
            <a:pPr lvl="1">
              <a:lnSpc>
                <a:spcPct val="110000"/>
              </a:lnSpc>
              <a:spcBef>
                <a:spcPts val="750"/>
              </a:spcBef>
            </a:pPr>
            <a:endParaRPr lang="de-CH" dirty="0"/>
          </a:p>
          <a:p>
            <a:endParaRPr lang="de-CH" dirty="0"/>
          </a:p>
        </p:txBody>
      </p:sp>
      <p:sp>
        <p:nvSpPr>
          <p:cNvPr id="4" name="Foliennummernplatzhalter 3">
            <a:extLst>
              <a:ext uri="{FF2B5EF4-FFF2-40B4-BE49-F238E27FC236}">
                <a16:creationId xmlns:a16="http://schemas.microsoft.com/office/drawing/2014/main" id="{1CB7FC85-517C-D544-0C02-5A511755F6DE}"/>
              </a:ext>
            </a:extLst>
          </p:cNvPr>
          <p:cNvSpPr>
            <a:spLocks noGrp="1"/>
          </p:cNvSpPr>
          <p:nvPr>
            <p:ph type="sldNum" sz="quarter" idx="12"/>
          </p:nvPr>
        </p:nvSpPr>
        <p:spPr/>
        <p:txBody>
          <a:bodyPr/>
          <a:lstStyle/>
          <a:p>
            <a:fld id="{F0000D35-D966-1247-9393-B9EFB552A7F1}" type="slidenum">
              <a:rPr lang="de-DE" smtClean="0"/>
              <a:pPr/>
              <a:t>33</a:t>
            </a:fld>
            <a:endParaRPr lang="de-DE"/>
          </a:p>
        </p:txBody>
      </p:sp>
      <p:sp>
        <p:nvSpPr>
          <p:cNvPr id="5" name="Fußzeilenplatzhalter 4">
            <a:extLst>
              <a:ext uri="{FF2B5EF4-FFF2-40B4-BE49-F238E27FC236}">
                <a16:creationId xmlns:a16="http://schemas.microsoft.com/office/drawing/2014/main" id="{02B269AC-B7F6-7CB6-2BE9-5817C1D89EA4}"/>
              </a:ext>
            </a:extLst>
          </p:cNvPr>
          <p:cNvSpPr>
            <a:spLocks noGrp="1"/>
          </p:cNvSpPr>
          <p:nvPr>
            <p:ph type="ftr" sz="quarter" idx="11"/>
          </p:nvPr>
        </p:nvSpPr>
        <p:spPr/>
        <p:txBody>
          <a:bodyPr/>
          <a:lstStyle/>
          <a:p>
            <a:r>
              <a:rPr lang="de-DE"/>
              <a:t>Infoveranstaltung Masterplan, 7. Mai 2026</a:t>
            </a:r>
          </a:p>
        </p:txBody>
      </p:sp>
      <p:pic>
        <p:nvPicPr>
          <p:cNvPr id="7" name="Grafik 6" descr="Ein Bild, das draußen, Gebäude, Luftfotografie, Haus enthält.&#10;&#10;Automatisch generierte Beschreibung">
            <a:extLst>
              <a:ext uri="{FF2B5EF4-FFF2-40B4-BE49-F238E27FC236}">
                <a16:creationId xmlns:a16="http://schemas.microsoft.com/office/drawing/2014/main" id="{595162CD-22D1-B2CB-C52B-F186B93EBA9F}"/>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5161269" y="1060175"/>
            <a:ext cx="3563631" cy="2252959"/>
          </a:xfrm>
          <a:prstGeom prst="rect">
            <a:avLst/>
          </a:prstGeom>
        </p:spPr>
      </p:pic>
    </p:spTree>
    <p:extLst>
      <p:ext uri="{BB962C8B-B14F-4D97-AF65-F5344CB8AC3E}">
        <p14:creationId xmlns:p14="http://schemas.microsoft.com/office/powerpoint/2010/main" val="434766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29DC1DF-1648-5F97-81C8-E7EB1FE05C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31800" y="1066800"/>
            <a:ext cx="8294288" cy="2493523"/>
          </a:xfrm>
          <a:prstGeom prst="rect">
            <a:avLst/>
          </a:prstGeom>
        </p:spPr>
      </p:pic>
      <p:sp>
        <p:nvSpPr>
          <p:cNvPr id="2" name="Titel 1">
            <a:extLst>
              <a:ext uri="{FF2B5EF4-FFF2-40B4-BE49-F238E27FC236}">
                <a16:creationId xmlns:a16="http://schemas.microsoft.com/office/drawing/2014/main" id="{FD409B1D-321A-8F92-58A2-880818008D50}"/>
              </a:ext>
            </a:extLst>
          </p:cNvPr>
          <p:cNvSpPr>
            <a:spLocks noGrp="1"/>
          </p:cNvSpPr>
          <p:nvPr>
            <p:ph type="title"/>
          </p:nvPr>
        </p:nvSpPr>
        <p:spPr/>
        <p:txBody>
          <a:bodyPr/>
          <a:lstStyle/>
          <a:p>
            <a:r>
              <a:rPr lang="de-CH" dirty="0"/>
              <a:t>Vom Studienauftrag zum Bauprojekt </a:t>
            </a:r>
          </a:p>
        </p:txBody>
      </p:sp>
      <p:sp>
        <p:nvSpPr>
          <p:cNvPr id="4" name="Foliennummernplatzhalter 3">
            <a:extLst>
              <a:ext uri="{FF2B5EF4-FFF2-40B4-BE49-F238E27FC236}">
                <a16:creationId xmlns:a16="http://schemas.microsoft.com/office/drawing/2014/main" id="{53C44952-582B-BAC4-361F-4F734E2723AD}"/>
              </a:ext>
            </a:extLst>
          </p:cNvPr>
          <p:cNvSpPr>
            <a:spLocks noGrp="1"/>
          </p:cNvSpPr>
          <p:nvPr>
            <p:ph type="sldNum" sz="quarter" idx="12"/>
          </p:nvPr>
        </p:nvSpPr>
        <p:spPr/>
        <p:txBody>
          <a:bodyPr/>
          <a:lstStyle/>
          <a:p>
            <a:fld id="{F0000D35-D966-1247-9393-B9EFB552A7F1}" type="slidenum">
              <a:rPr lang="de-DE" smtClean="0"/>
              <a:pPr/>
              <a:t>34</a:t>
            </a:fld>
            <a:endParaRPr lang="de-DE"/>
          </a:p>
        </p:txBody>
      </p:sp>
      <p:sp>
        <p:nvSpPr>
          <p:cNvPr id="5" name="Fußzeilenplatzhalter 4">
            <a:extLst>
              <a:ext uri="{FF2B5EF4-FFF2-40B4-BE49-F238E27FC236}">
                <a16:creationId xmlns:a16="http://schemas.microsoft.com/office/drawing/2014/main" id="{96E7E191-A47E-9280-A8D7-6F35B978A71D}"/>
              </a:ext>
            </a:extLst>
          </p:cNvPr>
          <p:cNvSpPr>
            <a:spLocks noGrp="1"/>
          </p:cNvSpPr>
          <p:nvPr>
            <p:ph type="ftr" sz="quarter" idx="11"/>
          </p:nvPr>
        </p:nvSpPr>
        <p:spPr/>
        <p:txBody>
          <a:bodyPr/>
          <a:lstStyle/>
          <a:p>
            <a:r>
              <a:rPr lang="de-DE"/>
              <a:t>Infoveranstaltung Masterplan, 7. Mai 2026</a:t>
            </a:r>
          </a:p>
        </p:txBody>
      </p:sp>
      <p:sp>
        <p:nvSpPr>
          <p:cNvPr id="8" name="Rechteck 7">
            <a:extLst>
              <a:ext uri="{FF2B5EF4-FFF2-40B4-BE49-F238E27FC236}">
                <a16:creationId xmlns:a16="http://schemas.microsoft.com/office/drawing/2014/main" id="{73F8931A-E40D-09C9-58E3-4C34CEF9025A}"/>
              </a:ext>
            </a:extLst>
          </p:cNvPr>
          <p:cNvSpPr/>
          <p:nvPr/>
        </p:nvSpPr>
        <p:spPr>
          <a:xfrm>
            <a:off x="431800" y="1672490"/>
            <a:ext cx="4503366" cy="63646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r Verbinder 11">
            <a:extLst>
              <a:ext uri="{FF2B5EF4-FFF2-40B4-BE49-F238E27FC236}">
                <a16:creationId xmlns:a16="http://schemas.microsoft.com/office/drawing/2014/main" id="{7C5988FC-1A4A-1DE7-33F4-0F02E6A9E808}"/>
              </a:ext>
            </a:extLst>
          </p:cNvPr>
          <p:cNvCxnSpPr/>
          <p:nvPr/>
        </p:nvCxnSpPr>
        <p:spPr>
          <a:xfrm>
            <a:off x="4964143" y="1210267"/>
            <a:ext cx="0" cy="262890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030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A3B042-8790-8713-EC1D-59C4770A50F4}"/>
              </a:ext>
            </a:extLst>
          </p:cNvPr>
          <p:cNvSpPr>
            <a:spLocks noGrp="1"/>
          </p:cNvSpPr>
          <p:nvPr>
            <p:ph type="title"/>
          </p:nvPr>
        </p:nvSpPr>
        <p:spPr/>
        <p:txBody>
          <a:bodyPr/>
          <a:lstStyle/>
          <a:p>
            <a:r>
              <a:rPr lang="de-CH" dirty="0"/>
              <a:t>Was ist der Studienauftrag? </a:t>
            </a:r>
          </a:p>
        </p:txBody>
      </p:sp>
      <p:sp>
        <p:nvSpPr>
          <p:cNvPr id="6" name="Inhaltsplatzhalter 5">
            <a:extLst>
              <a:ext uri="{FF2B5EF4-FFF2-40B4-BE49-F238E27FC236}">
                <a16:creationId xmlns:a16="http://schemas.microsoft.com/office/drawing/2014/main" id="{E908B78E-DB93-5A95-BC68-F252BBC3638B}"/>
              </a:ext>
            </a:extLst>
          </p:cNvPr>
          <p:cNvSpPr>
            <a:spLocks noGrp="1"/>
          </p:cNvSpPr>
          <p:nvPr>
            <p:ph idx="1"/>
          </p:nvPr>
        </p:nvSpPr>
        <p:spPr>
          <a:xfrm>
            <a:off x="412750" y="990677"/>
            <a:ext cx="4342130" cy="3683009"/>
          </a:xfrm>
        </p:spPr>
        <p:txBody>
          <a:bodyPr/>
          <a:lstStyle/>
          <a:p>
            <a:pPr>
              <a:lnSpc>
                <a:spcPct val="110000"/>
              </a:lnSpc>
            </a:pPr>
            <a:r>
              <a:rPr lang="de-CH" dirty="0"/>
              <a:t>Vier Teams (Architektur + Landschaftsarchitektur) haben unabhängig voneinander einen Entwurf für die Neugestaltung des gesamten KEZO-Areals erarbeitet.</a:t>
            </a:r>
          </a:p>
          <a:p>
            <a:pPr>
              <a:lnSpc>
                <a:spcPct val="110000"/>
              </a:lnSpc>
            </a:pPr>
            <a:endParaRPr lang="de-CH" dirty="0"/>
          </a:p>
          <a:p>
            <a:pPr>
              <a:lnSpc>
                <a:spcPct val="110000"/>
              </a:lnSpc>
            </a:pPr>
            <a:r>
              <a:rPr lang="de-CH" dirty="0"/>
              <a:t>Beurteilungsgremium wählte den Entwurf von Penzel Valier und Maurus Schifferli als das beste Projekt zur Weiterbearbeitung aus.</a:t>
            </a:r>
          </a:p>
          <a:p>
            <a:pPr>
              <a:lnSpc>
                <a:spcPct val="110000"/>
              </a:lnSpc>
            </a:pPr>
            <a:endParaRPr lang="de-CH" dirty="0"/>
          </a:p>
          <a:p>
            <a:pPr>
              <a:lnSpc>
                <a:spcPct val="110000"/>
              </a:lnSpc>
            </a:pPr>
            <a:r>
              <a:rPr lang="de-CH" dirty="0"/>
              <a:t>Siegerprojekt wurde in Zusammenarbeit mit dem KEZO-Projektteam zu einem Richtprojekt weiterbearbeitet.</a:t>
            </a:r>
          </a:p>
          <a:p>
            <a:endParaRPr lang="de-CH" dirty="0"/>
          </a:p>
          <a:p>
            <a:endParaRPr lang="de-CH" dirty="0"/>
          </a:p>
          <a:p>
            <a:endParaRPr lang="de-CH" dirty="0"/>
          </a:p>
          <a:p>
            <a:endParaRPr lang="de-CH" dirty="0"/>
          </a:p>
        </p:txBody>
      </p:sp>
      <p:sp>
        <p:nvSpPr>
          <p:cNvPr id="4" name="Foliennummernplatzhalter 3">
            <a:extLst>
              <a:ext uri="{FF2B5EF4-FFF2-40B4-BE49-F238E27FC236}">
                <a16:creationId xmlns:a16="http://schemas.microsoft.com/office/drawing/2014/main" id="{3DE49CBC-1056-0D44-4B3A-D71AA66907B3}"/>
              </a:ext>
            </a:extLst>
          </p:cNvPr>
          <p:cNvSpPr>
            <a:spLocks noGrp="1"/>
          </p:cNvSpPr>
          <p:nvPr>
            <p:ph type="sldNum" sz="quarter" idx="12"/>
          </p:nvPr>
        </p:nvSpPr>
        <p:spPr/>
        <p:txBody>
          <a:bodyPr/>
          <a:lstStyle/>
          <a:p>
            <a:fld id="{F0000D35-D966-1247-9393-B9EFB552A7F1}" type="slidenum">
              <a:rPr lang="de-DE" smtClean="0"/>
              <a:pPr/>
              <a:t>35</a:t>
            </a:fld>
            <a:endParaRPr lang="de-DE"/>
          </a:p>
        </p:txBody>
      </p:sp>
      <p:sp>
        <p:nvSpPr>
          <p:cNvPr id="5" name="Fußzeilenplatzhalter 4">
            <a:extLst>
              <a:ext uri="{FF2B5EF4-FFF2-40B4-BE49-F238E27FC236}">
                <a16:creationId xmlns:a16="http://schemas.microsoft.com/office/drawing/2014/main" id="{7CAE319F-466C-9B39-E371-92B5B0B47CBA}"/>
              </a:ext>
            </a:extLst>
          </p:cNvPr>
          <p:cNvSpPr>
            <a:spLocks noGrp="1"/>
          </p:cNvSpPr>
          <p:nvPr>
            <p:ph type="ftr" sz="quarter" idx="11"/>
          </p:nvPr>
        </p:nvSpPr>
        <p:spPr/>
        <p:txBody>
          <a:bodyPr/>
          <a:lstStyle/>
          <a:p>
            <a:r>
              <a:rPr lang="de-DE"/>
              <a:t>Infoveranstaltung Masterplan, 7. Mai 2026</a:t>
            </a:r>
          </a:p>
        </p:txBody>
      </p:sp>
      <p:pic>
        <p:nvPicPr>
          <p:cNvPr id="9" name="Grafik 8" descr="Ein Bild, das Karte, Städtebau, Gebäude, Luftfotografie enthält.&#10;&#10;Automatisch generierte Beschreibung">
            <a:extLst>
              <a:ext uri="{FF2B5EF4-FFF2-40B4-BE49-F238E27FC236}">
                <a16:creationId xmlns:a16="http://schemas.microsoft.com/office/drawing/2014/main" id="{0698E8CD-8749-439E-8CD3-100CCEEC7F5D}"/>
              </a:ext>
            </a:extLst>
          </p:cNvPr>
          <p:cNvPicPr>
            <a:picLocks noChangeAspect="1"/>
          </p:cNvPicPr>
          <p:nvPr/>
        </p:nvPicPr>
        <p:blipFill>
          <a:blip r:embed="rId2"/>
          <a:stretch>
            <a:fillRect/>
          </a:stretch>
        </p:blipFill>
        <p:spPr>
          <a:xfrm>
            <a:off x="5148263" y="1066799"/>
            <a:ext cx="3576637" cy="2035059"/>
          </a:xfrm>
          <a:prstGeom prst="rect">
            <a:avLst/>
          </a:prstGeom>
        </p:spPr>
      </p:pic>
      <p:sp>
        <p:nvSpPr>
          <p:cNvPr id="10" name="Textfeld 9">
            <a:extLst>
              <a:ext uri="{FF2B5EF4-FFF2-40B4-BE49-F238E27FC236}">
                <a16:creationId xmlns:a16="http://schemas.microsoft.com/office/drawing/2014/main" id="{BA9E4AD4-3EE4-21FE-2624-928E656EE3D1}"/>
              </a:ext>
            </a:extLst>
          </p:cNvPr>
          <p:cNvSpPr txBox="1"/>
          <p:nvPr/>
        </p:nvSpPr>
        <p:spPr>
          <a:xfrm>
            <a:off x="5054071" y="3102294"/>
            <a:ext cx="3249608" cy="482824"/>
          </a:xfrm>
          <a:prstGeom prst="rect">
            <a:avLst/>
          </a:prstGeom>
          <a:noFill/>
        </p:spPr>
        <p:txBody>
          <a:bodyPr wrap="none" rtlCol="0">
            <a:spAutoFit/>
          </a:bodyPr>
          <a:lstStyle/>
          <a:p>
            <a:pPr>
              <a:lnSpc>
                <a:spcPct val="110000"/>
              </a:lnSpc>
              <a:spcBef>
                <a:spcPts val="750"/>
              </a:spcBef>
            </a:pPr>
            <a:r>
              <a:rPr lang="de-CH" sz="1200" b="1" dirty="0">
                <a:solidFill>
                  <a:srgbClr val="FF0000"/>
                </a:solidFill>
                <a:latin typeface="Arial" panose="020B0604020202020204" pitchFamily="34" charset="0"/>
                <a:cs typeface="Arial" panose="020B0604020202020204" pitchFamily="34" charset="0"/>
              </a:rPr>
              <a:t>Gesamtareal:</a:t>
            </a:r>
            <a:br>
              <a:rPr lang="de-CH" sz="1200" b="1" dirty="0">
                <a:solidFill>
                  <a:srgbClr val="FF0000"/>
                </a:solidFill>
                <a:latin typeface="Arial" panose="020B0604020202020204" pitchFamily="34" charset="0"/>
                <a:cs typeface="Arial" panose="020B0604020202020204" pitchFamily="34" charset="0"/>
              </a:rPr>
            </a:br>
            <a:r>
              <a:rPr lang="de-CH" sz="1200" b="1" dirty="0">
                <a:solidFill>
                  <a:srgbClr val="FF0000"/>
                </a:solidFill>
                <a:latin typeface="Arial" panose="020B0604020202020204" pitchFamily="34" charset="0"/>
                <a:cs typeface="Arial" panose="020B0604020202020204" pitchFamily="34" charset="0"/>
              </a:rPr>
              <a:t>Konzeptionelle Überlegungen (Städtebau)</a:t>
            </a:r>
          </a:p>
        </p:txBody>
      </p:sp>
      <p:sp>
        <p:nvSpPr>
          <p:cNvPr id="11" name="Textfeld 10">
            <a:extLst>
              <a:ext uri="{FF2B5EF4-FFF2-40B4-BE49-F238E27FC236}">
                <a16:creationId xmlns:a16="http://schemas.microsoft.com/office/drawing/2014/main" id="{2714FDF3-0BC6-9927-579E-714A8E53CF5D}"/>
              </a:ext>
            </a:extLst>
          </p:cNvPr>
          <p:cNvSpPr txBox="1"/>
          <p:nvPr/>
        </p:nvSpPr>
        <p:spPr>
          <a:xfrm>
            <a:off x="5054071" y="3633997"/>
            <a:ext cx="2691340" cy="482824"/>
          </a:xfrm>
          <a:prstGeom prst="rect">
            <a:avLst/>
          </a:prstGeom>
          <a:noFill/>
        </p:spPr>
        <p:txBody>
          <a:bodyPr wrap="square" rtlCol="0">
            <a:spAutoFit/>
          </a:bodyPr>
          <a:lstStyle/>
          <a:p>
            <a:pPr>
              <a:lnSpc>
                <a:spcPct val="110000"/>
              </a:lnSpc>
              <a:spcBef>
                <a:spcPts val="750"/>
              </a:spcBef>
            </a:pPr>
            <a:r>
              <a:rPr lang="de-CH" sz="1200" b="1" dirty="0">
                <a:solidFill>
                  <a:srgbClr val="0070C0"/>
                </a:solidFill>
                <a:latin typeface="Arial" panose="020B0604020202020204" pitchFamily="34" charset="0"/>
                <a:cs typeface="Arial" panose="020B0604020202020204" pitchFamily="34" charset="0"/>
              </a:rPr>
              <a:t>Neubau Areal:</a:t>
            </a:r>
            <a:br>
              <a:rPr lang="de-CH" sz="1200" b="1" dirty="0">
                <a:solidFill>
                  <a:srgbClr val="0070C0"/>
                </a:solidFill>
                <a:latin typeface="Arial" panose="020B0604020202020204" pitchFamily="34" charset="0"/>
                <a:cs typeface="Arial" panose="020B0604020202020204" pitchFamily="34" charset="0"/>
              </a:rPr>
            </a:br>
            <a:r>
              <a:rPr lang="de-CH" sz="1200" b="1" dirty="0">
                <a:solidFill>
                  <a:srgbClr val="0070C0"/>
                </a:solidFill>
                <a:latin typeface="Arial" panose="020B0604020202020204" pitchFamily="34" charset="0"/>
                <a:cs typeface="Arial" panose="020B0604020202020204" pitchFamily="34" charset="0"/>
              </a:rPr>
              <a:t>Konkretes Projekt (Architektur) </a:t>
            </a:r>
          </a:p>
        </p:txBody>
      </p:sp>
    </p:spTree>
    <p:extLst>
      <p:ext uri="{BB962C8B-B14F-4D97-AF65-F5344CB8AC3E}">
        <p14:creationId xmlns:p14="http://schemas.microsoft.com/office/powerpoint/2010/main" val="3661533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5CA9B-D264-01DC-E123-976C4AEA9B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D1501-697F-9060-87BC-D64145818961}"/>
              </a:ext>
            </a:extLst>
          </p:cNvPr>
          <p:cNvSpPr>
            <a:spLocks noGrp="1"/>
          </p:cNvSpPr>
          <p:nvPr>
            <p:ph type="title"/>
          </p:nvPr>
        </p:nvSpPr>
        <p:spPr/>
        <p:txBody>
          <a:bodyPr/>
          <a:lstStyle/>
          <a:p>
            <a:r>
              <a:rPr dirty="0"/>
              <a:t>Was </a:t>
            </a:r>
            <a:r>
              <a:rPr dirty="0" err="1"/>
              <a:t>ist</a:t>
            </a:r>
            <a:r>
              <a:rPr dirty="0"/>
              <a:t> der Masterplan?</a:t>
            </a:r>
            <a:endParaRPr sz="1100" dirty="0">
              <a:solidFill>
                <a:srgbClr val="575656"/>
              </a:solidFill>
            </a:endParaRPr>
          </a:p>
        </p:txBody>
      </p:sp>
      <p:sp>
        <p:nvSpPr>
          <p:cNvPr id="3" name="Content Placeholder 2">
            <a:extLst>
              <a:ext uri="{FF2B5EF4-FFF2-40B4-BE49-F238E27FC236}">
                <a16:creationId xmlns:a16="http://schemas.microsoft.com/office/drawing/2014/main" id="{ED8C8614-90FF-CBF0-1A03-55E84C29E85A}"/>
              </a:ext>
            </a:extLst>
          </p:cNvPr>
          <p:cNvSpPr>
            <a:spLocks noGrp="1"/>
          </p:cNvSpPr>
          <p:nvPr>
            <p:ph idx="1"/>
          </p:nvPr>
        </p:nvSpPr>
        <p:spPr>
          <a:xfrm>
            <a:off x="412750" y="984414"/>
            <a:ext cx="4421643" cy="3683009"/>
          </a:xfrm>
        </p:spPr>
        <p:txBody>
          <a:bodyPr/>
          <a:lstStyle/>
          <a:p>
            <a:pPr lvl="0">
              <a:lnSpc>
                <a:spcPct val="110000"/>
              </a:lnSpc>
            </a:pPr>
            <a:r>
              <a:rPr lang="de-CH" b="1" dirty="0"/>
              <a:t>Leitlinie / Gesamtbild für das ganze Areal</a:t>
            </a:r>
            <a:r>
              <a:rPr lang="de-CH" dirty="0"/>
              <a:t> </a:t>
            </a:r>
          </a:p>
          <a:p>
            <a:pPr lvl="0">
              <a:lnSpc>
                <a:spcPct val="110000"/>
              </a:lnSpc>
            </a:pPr>
            <a:r>
              <a:rPr lang="de-CH" dirty="0"/>
              <a:t>Abstraktion des Siegerprojekts:</a:t>
            </a:r>
            <a:br>
              <a:rPr lang="de-CH" dirty="0"/>
            </a:br>
            <a:r>
              <a:rPr lang="de-CH" dirty="0"/>
              <a:t>vereinfachte / schematische Darstellung </a:t>
            </a:r>
          </a:p>
          <a:p>
            <a:pPr lvl="0">
              <a:lnSpc>
                <a:spcPct val="110000"/>
              </a:lnSpc>
            </a:pPr>
            <a:r>
              <a:rPr lang="de-CH" dirty="0"/>
              <a:t>Definiert: </a:t>
            </a:r>
          </a:p>
          <a:p>
            <a:pPr lvl="1">
              <a:lnSpc>
                <a:spcPct val="110000"/>
              </a:lnSpc>
              <a:spcBef>
                <a:spcPts val="750"/>
              </a:spcBef>
            </a:pPr>
            <a:r>
              <a:rPr lang="de-CH" dirty="0"/>
              <a:t>Wo was steht </a:t>
            </a:r>
          </a:p>
          <a:p>
            <a:pPr lvl="1">
              <a:lnSpc>
                <a:spcPct val="110000"/>
              </a:lnSpc>
              <a:spcBef>
                <a:spcPts val="750"/>
              </a:spcBef>
            </a:pPr>
            <a:r>
              <a:rPr lang="de-CH" dirty="0"/>
              <a:t>Wie der Verkehr funktioniert </a:t>
            </a:r>
          </a:p>
          <a:p>
            <a:pPr lvl="1">
              <a:lnSpc>
                <a:spcPct val="110000"/>
              </a:lnSpc>
              <a:spcBef>
                <a:spcPts val="750"/>
              </a:spcBef>
            </a:pPr>
            <a:r>
              <a:rPr lang="de-CH" dirty="0"/>
              <a:t>Welche Flächen unbebaut bleiben</a:t>
            </a:r>
          </a:p>
          <a:p>
            <a:pPr lvl="1">
              <a:lnSpc>
                <a:spcPct val="110000"/>
              </a:lnSpc>
              <a:spcBef>
                <a:spcPts val="750"/>
              </a:spcBef>
            </a:pPr>
            <a:r>
              <a:rPr lang="de-CH" dirty="0"/>
              <a:t>Wie sich das Areal langfristig entwickelt </a:t>
            </a:r>
          </a:p>
          <a:p>
            <a:pPr lvl="1"/>
            <a:endParaRPr lang="de-CH" dirty="0"/>
          </a:p>
        </p:txBody>
      </p:sp>
      <p:pic>
        <p:nvPicPr>
          <p:cNvPr id="5" name="Grafik 4" descr="Ein Bild, das Text, Screenshot, Schrift, Zahl enthält.&#10;&#10;KI-generierte Inhalte können fehlerhaft sein.">
            <a:extLst>
              <a:ext uri="{FF2B5EF4-FFF2-40B4-BE49-F238E27FC236}">
                <a16:creationId xmlns:a16="http://schemas.microsoft.com/office/drawing/2014/main" id="{8B9A1D3D-89EE-C876-32DB-542CD12757BB}"/>
              </a:ext>
            </a:extLst>
          </p:cNvPr>
          <p:cNvPicPr>
            <a:picLocks noChangeAspect="1"/>
          </p:cNvPicPr>
          <p:nvPr/>
        </p:nvPicPr>
        <p:blipFill>
          <a:blip r:embed="rId2"/>
          <a:stretch>
            <a:fillRect/>
          </a:stretch>
        </p:blipFill>
        <p:spPr>
          <a:xfrm>
            <a:off x="5146922" y="1066801"/>
            <a:ext cx="3577977" cy="3110630"/>
          </a:xfrm>
          <a:prstGeom prst="rect">
            <a:avLst/>
          </a:prstGeom>
        </p:spPr>
      </p:pic>
      <p:sp>
        <p:nvSpPr>
          <p:cNvPr id="4" name="Fußzeilenplatzhalter 3">
            <a:extLst>
              <a:ext uri="{FF2B5EF4-FFF2-40B4-BE49-F238E27FC236}">
                <a16:creationId xmlns:a16="http://schemas.microsoft.com/office/drawing/2014/main" id="{046BF71C-BC8C-2BA2-6806-05251171B1C0}"/>
              </a:ext>
            </a:extLst>
          </p:cNvPr>
          <p:cNvSpPr>
            <a:spLocks noGrp="1"/>
          </p:cNvSpPr>
          <p:nvPr>
            <p:ph type="ftr" sz="quarter" idx="11"/>
          </p:nvPr>
        </p:nvSpPr>
        <p:spPr/>
        <p:txBody>
          <a:bodyPr/>
          <a:lstStyle/>
          <a:p>
            <a:r>
              <a:rPr lang="de-DE"/>
              <a:t>Infoveranstaltung Masterplan, 7. Mai 2026</a:t>
            </a:r>
          </a:p>
        </p:txBody>
      </p:sp>
      <p:sp>
        <p:nvSpPr>
          <p:cNvPr id="6" name="Foliennummernplatzhalter 5">
            <a:extLst>
              <a:ext uri="{FF2B5EF4-FFF2-40B4-BE49-F238E27FC236}">
                <a16:creationId xmlns:a16="http://schemas.microsoft.com/office/drawing/2014/main" id="{BA4042B0-E8BC-2428-F873-72B3A7DFAF47}"/>
              </a:ext>
            </a:extLst>
          </p:cNvPr>
          <p:cNvSpPr>
            <a:spLocks noGrp="1"/>
          </p:cNvSpPr>
          <p:nvPr>
            <p:ph type="sldNum" sz="quarter" idx="12"/>
          </p:nvPr>
        </p:nvSpPr>
        <p:spPr/>
        <p:txBody>
          <a:bodyPr/>
          <a:lstStyle/>
          <a:p>
            <a:fld id="{F0000D35-D966-1247-9393-B9EFB552A7F1}" type="slidenum">
              <a:rPr lang="de-DE" smtClean="0"/>
              <a:pPr/>
              <a:t>36</a:t>
            </a:fld>
            <a:endParaRPr lang="de-DE"/>
          </a:p>
        </p:txBody>
      </p:sp>
    </p:spTree>
    <p:extLst>
      <p:ext uri="{BB962C8B-B14F-4D97-AF65-F5344CB8AC3E}">
        <p14:creationId xmlns:p14="http://schemas.microsoft.com/office/powerpoint/2010/main" val="1372398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824C3-4232-4E73-ADEA-074C615A6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A334A5-8A93-403E-F9FB-E6B7158A3E80}"/>
              </a:ext>
            </a:extLst>
          </p:cNvPr>
          <p:cNvSpPr>
            <a:spLocks noGrp="1"/>
          </p:cNvSpPr>
          <p:nvPr>
            <p:ph type="title"/>
          </p:nvPr>
        </p:nvSpPr>
        <p:spPr/>
        <p:txBody>
          <a:bodyPr/>
          <a:lstStyle/>
          <a:p>
            <a:r>
              <a:rPr dirty="0"/>
              <a:t>Was </a:t>
            </a:r>
            <a:r>
              <a:rPr dirty="0" err="1"/>
              <a:t>ist</a:t>
            </a:r>
            <a:r>
              <a:rPr dirty="0"/>
              <a:t> der Masterplan?</a:t>
            </a:r>
            <a:endParaRPr sz="1100" dirty="0">
              <a:solidFill>
                <a:srgbClr val="575656"/>
              </a:solidFill>
            </a:endParaRPr>
          </a:p>
        </p:txBody>
      </p:sp>
      <p:sp>
        <p:nvSpPr>
          <p:cNvPr id="3" name="Content Placeholder 2">
            <a:extLst>
              <a:ext uri="{FF2B5EF4-FFF2-40B4-BE49-F238E27FC236}">
                <a16:creationId xmlns:a16="http://schemas.microsoft.com/office/drawing/2014/main" id="{A415A52C-272F-71C3-CCB7-FC026FCC0DD9}"/>
              </a:ext>
            </a:extLst>
          </p:cNvPr>
          <p:cNvSpPr>
            <a:spLocks noGrp="1"/>
          </p:cNvSpPr>
          <p:nvPr>
            <p:ph idx="1"/>
          </p:nvPr>
        </p:nvSpPr>
        <p:spPr>
          <a:xfrm>
            <a:off x="412750" y="1003203"/>
            <a:ext cx="8297410" cy="3683009"/>
          </a:xfrm>
        </p:spPr>
        <p:txBody>
          <a:bodyPr/>
          <a:lstStyle/>
          <a:p>
            <a:pPr lvl="0">
              <a:lnSpc>
                <a:spcPct val="110000"/>
              </a:lnSpc>
            </a:pPr>
            <a:r>
              <a:rPr lang="de-CH" dirty="0"/>
              <a:t>Gemeinsame Absichtserklärung zwischen KEZO und Gemeinde </a:t>
            </a:r>
          </a:p>
          <a:p>
            <a:pPr lvl="0">
              <a:lnSpc>
                <a:spcPct val="110000"/>
              </a:lnSpc>
            </a:pPr>
            <a:r>
              <a:rPr lang="de-CH" dirty="0"/>
              <a:t>Basis für die folgenden Planungsschritte (Umsetzungsagenda)</a:t>
            </a:r>
          </a:p>
          <a:p>
            <a:pPr lvl="0">
              <a:lnSpc>
                <a:spcPct val="110000"/>
              </a:lnSpc>
            </a:pPr>
            <a:r>
              <a:rPr lang="de-CH" dirty="0"/>
              <a:t>Kein Bauprojekt, sondern verbindliche Orientierung für alle nächsten Schritte </a:t>
            </a:r>
          </a:p>
          <a:p>
            <a:pPr lvl="0">
              <a:lnSpc>
                <a:spcPct val="110000"/>
              </a:lnSpc>
            </a:pPr>
            <a:endParaRPr lang="de-CH" dirty="0"/>
          </a:p>
          <a:p>
            <a:pPr>
              <a:lnSpc>
                <a:spcPct val="110000"/>
              </a:lnSpc>
              <a:buFont typeface="Wingdings" pitchFamily="2" charset="2"/>
              <a:buChar char="à"/>
            </a:pPr>
            <a:r>
              <a:rPr lang="de-CH" b="1" dirty="0"/>
              <a:t>Der Masterplan ist Grundriss für die Zukunft: Er zeigt, wie alles zusammenpasst.</a:t>
            </a:r>
          </a:p>
        </p:txBody>
      </p:sp>
      <p:sp>
        <p:nvSpPr>
          <p:cNvPr id="4" name="Fußzeilenplatzhalter 3">
            <a:extLst>
              <a:ext uri="{FF2B5EF4-FFF2-40B4-BE49-F238E27FC236}">
                <a16:creationId xmlns:a16="http://schemas.microsoft.com/office/drawing/2014/main" id="{93278ADA-C37E-FCFE-4593-C964C7AFB91A}"/>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B0D215D6-0F5A-88CD-01CB-C093519CA2F3}"/>
              </a:ext>
            </a:extLst>
          </p:cNvPr>
          <p:cNvSpPr>
            <a:spLocks noGrp="1"/>
          </p:cNvSpPr>
          <p:nvPr>
            <p:ph type="sldNum" sz="quarter" idx="12"/>
          </p:nvPr>
        </p:nvSpPr>
        <p:spPr/>
        <p:txBody>
          <a:bodyPr/>
          <a:lstStyle/>
          <a:p>
            <a:fld id="{F0000D35-D966-1247-9393-B9EFB552A7F1}" type="slidenum">
              <a:rPr lang="de-DE" smtClean="0"/>
              <a:pPr/>
              <a:t>37</a:t>
            </a:fld>
            <a:endParaRPr lang="de-DE"/>
          </a:p>
        </p:txBody>
      </p:sp>
    </p:spTree>
    <p:extLst>
      <p:ext uri="{BB962C8B-B14F-4D97-AF65-F5344CB8AC3E}">
        <p14:creationId xmlns:p14="http://schemas.microsoft.com/office/powerpoint/2010/main" val="2976467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7BF27-F48D-E52C-8A3A-A5F37C1D4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2C739-7DC5-3EA7-54F3-D53E55F5A2C8}"/>
              </a:ext>
            </a:extLst>
          </p:cNvPr>
          <p:cNvSpPr>
            <a:spLocks noGrp="1"/>
          </p:cNvSpPr>
          <p:nvPr>
            <p:ph type="title"/>
          </p:nvPr>
        </p:nvSpPr>
        <p:spPr/>
        <p:txBody>
          <a:bodyPr>
            <a:normAutofit/>
          </a:bodyPr>
          <a:lstStyle/>
          <a:p>
            <a:r>
              <a:rPr lang="de-CH" dirty="0"/>
              <a:t>Leitsätze für die Zukunft der KEZO</a:t>
            </a:r>
            <a:endParaRPr sz="1200" dirty="0"/>
          </a:p>
        </p:txBody>
      </p:sp>
      <p:sp>
        <p:nvSpPr>
          <p:cNvPr id="3" name="Content Placeholder 2">
            <a:extLst>
              <a:ext uri="{FF2B5EF4-FFF2-40B4-BE49-F238E27FC236}">
                <a16:creationId xmlns:a16="http://schemas.microsoft.com/office/drawing/2014/main" id="{F1FC79D2-7BC0-240D-6576-DD851008C0F4}"/>
              </a:ext>
            </a:extLst>
          </p:cNvPr>
          <p:cNvSpPr>
            <a:spLocks noGrp="1"/>
          </p:cNvSpPr>
          <p:nvPr>
            <p:ph idx="1"/>
          </p:nvPr>
        </p:nvSpPr>
        <p:spPr>
          <a:xfrm>
            <a:off x="1577671" y="984414"/>
            <a:ext cx="5963731" cy="4066308"/>
          </a:xfrm>
        </p:spPr>
        <p:txBody>
          <a:bodyPr>
            <a:normAutofit/>
          </a:bodyPr>
          <a:lstStyle/>
          <a:p>
            <a:pPr marL="0" indent="0">
              <a:lnSpc>
                <a:spcPct val="110000"/>
              </a:lnSpc>
              <a:buNone/>
            </a:pPr>
            <a:r>
              <a:rPr lang="de-DE" b="1" dirty="0"/>
              <a:t>Langfristige Entwicklung</a:t>
            </a:r>
            <a:endParaRPr lang="de-DE" dirty="0"/>
          </a:p>
          <a:p>
            <a:pPr lvl="1">
              <a:lnSpc>
                <a:spcPct val="110000"/>
              </a:lnSpc>
              <a:spcBef>
                <a:spcPts val="750"/>
              </a:spcBef>
            </a:pPr>
            <a:r>
              <a:rPr lang="de-DE" dirty="0"/>
              <a:t>Das Areal wird übersichtlich und logisch gegliedert </a:t>
            </a:r>
          </a:p>
          <a:p>
            <a:pPr lvl="1">
              <a:lnSpc>
                <a:spcPct val="110000"/>
              </a:lnSpc>
              <a:spcBef>
                <a:spcPts val="750"/>
              </a:spcBef>
            </a:pPr>
            <a:r>
              <a:rPr lang="de-DE" dirty="0"/>
              <a:t>Nutzungen werden sinnvoll angeordnet und voneinander getrennt</a:t>
            </a:r>
          </a:p>
          <a:p>
            <a:pPr marL="342900" lvl="1" indent="0">
              <a:lnSpc>
                <a:spcPct val="110000"/>
              </a:lnSpc>
              <a:spcBef>
                <a:spcPts val="750"/>
              </a:spcBef>
              <a:buNone/>
            </a:pPr>
            <a:r>
              <a:rPr lang="de-DE" dirty="0"/>
              <a:t> </a:t>
            </a:r>
          </a:p>
          <a:p>
            <a:pPr marL="0" indent="0">
              <a:lnSpc>
                <a:spcPct val="110000"/>
              </a:lnSpc>
              <a:buNone/>
            </a:pPr>
            <a:r>
              <a:rPr lang="de-DE" b="1" dirty="0"/>
              <a:t>Optimale Funktionalität und wirtschaftliche Tragfähigkeit </a:t>
            </a:r>
            <a:endParaRPr lang="de-DE" dirty="0"/>
          </a:p>
          <a:p>
            <a:pPr lvl="1">
              <a:lnSpc>
                <a:spcPct val="110000"/>
              </a:lnSpc>
              <a:spcBef>
                <a:spcPts val="750"/>
              </a:spcBef>
            </a:pPr>
            <a:r>
              <a:rPr lang="de-DE" dirty="0"/>
              <a:t>Optimale Abläufe für Betrieb, Logistik und Verkehr </a:t>
            </a:r>
          </a:p>
          <a:p>
            <a:pPr lvl="1">
              <a:lnSpc>
                <a:spcPct val="110000"/>
              </a:lnSpc>
              <a:spcBef>
                <a:spcPts val="750"/>
              </a:spcBef>
            </a:pPr>
            <a:r>
              <a:rPr lang="de-DE" dirty="0"/>
              <a:t>Effiziente Nutzung der Flächen</a:t>
            </a:r>
          </a:p>
          <a:p>
            <a:pPr marL="342900" lvl="1" indent="0">
              <a:lnSpc>
                <a:spcPct val="110000"/>
              </a:lnSpc>
              <a:spcBef>
                <a:spcPts val="750"/>
              </a:spcBef>
              <a:buNone/>
            </a:pPr>
            <a:endParaRPr lang="de-DE" dirty="0"/>
          </a:p>
          <a:p>
            <a:pPr marL="0" indent="0">
              <a:lnSpc>
                <a:spcPct val="110000"/>
              </a:lnSpc>
              <a:buNone/>
            </a:pPr>
            <a:r>
              <a:rPr lang="de-DE" b="1" dirty="0"/>
              <a:t>Werthaltige Freiraumgestaltung</a:t>
            </a:r>
            <a:endParaRPr lang="de-DE" dirty="0"/>
          </a:p>
          <a:p>
            <a:pPr lvl="1">
              <a:lnSpc>
                <a:spcPct val="110000"/>
              </a:lnSpc>
              <a:spcBef>
                <a:spcPts val="750"/>
              </a:spcBef>
            </a:pPr>
            <a:r>
              <a:rPr lang="de-DE" dirty="0"/>
              <a:t>Integration von Grünflächen </a:t>
            </a:r>
          </a:p>
          <a:p>
            <a:pPr lvl="1">
              <a:lnSpc>
                <a:spcPct val="110000"/>
              </a:lnSpc>
              <a:spcBef>
                <a:spcPts val="750"/>
              </a:spcBef>
            </a:pPr>
            <a:r>
              <a:rPr lang="de-DE" dirty="0"/>
              <a:t>Ökologische Verbesserung des Areals</a:t>
            </a:r>
          </a:p>
        </p:txBody>
      </p:sp>
      <p:sp>
        <p:nvSpPr>
          <p:cNvPr id="4" name="Fußzeilenplatzhalter 3">
            <a:extLst>
              <a:ext uri="{FF2B5EF4-FFF2-40B4-BE49-F238E27FC236}">
                <a16:creationId xmlns:a16="http://schemas.microsoft.com/office/drawing/2014/main" id="{197F5B1F-73DE-246E-FABD-DC4BB1D9EA11}"/>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D53925D4-DCB5-B927-8D16-F50CA9D06866}"/>
              </a:ext>
            </a:extLst>
          </p:cNvPr>
          <p:cNvSpPr>
            <a:spLocks noGrp="1"/>
          </p:cNvSpPr>
          <p:nvPr>
            <p:ph type="sldNum" sz="quarter" idx="12"/>
          </p:nvPr>
        </p:nvSpPr>
        <p:spPr/>
        <p:txBody>
          <a:bodyPr/>
          <a:lstStyle/>
          <a:p>
            <a:fld id="{F0000D35-D966-1247-9393-B9EFB552A7F1}" type="slidenum">
              <a:rPr lang="de-DE" smtClean="0"/>
              <a:pPr/>
              <a:t>38</a:t>
            </a:fld>
            <a:endParaRPr lang="de-DE"/>
          </a:p>
        </p:txBody>
      </p:sp>
      <p:pic>
        <p:nvPicPr>
          <p:cNvPr id="9" name="Grafik 8">
            <a:extLst>
              <a:ext uri="{FF2B5EF4-FFF2-40B4-BE49-F238E27FC236}">
                <a16:creationId xmlns:a16="http://schemas.microsoft.com/office/drawing/2014/main" id="{A5D3B729-74B4-0042-2EFD-A00CB6C92CFB}"/>
              </a:ext>
            </a:extLst>
          </p:cNvPr>
          <p:cNvPicPr>
            <a:picLocks noChangeAspect="1"/>
          </p:cNvPicPr>
          <p:nvPr/>
        </p:nvPicPr>
        <p:blipFill>
          <a:blip r:embed="rId2"/>
          <a:stretch>
            <a:fillRect/>
          </a:stretch>
        </p:blipFill>
        <p:spPr>
          <a:xfrm>
            <a:off x="563323" y="1020871"/>
            <a:ext cx="681625" cy="795229"/>
          </a:xfrm>
          <a:prstGeom prst="rect">
            <a:avLst/>
          </a:prstGeom>
        </p:spPr>
      </p:pic>
      <p:pic>
        <p:nvPicPr>
          <p:cNvPr id="10" name="Grafik 9">
            <a:extLst>
              <a:ext uri="{FF2B5EF4-FFF2-40B4-BE49-F238E27FC236}">
                <a16:creationId xmlns:a16="http://schemas.microsoft.com/office/drawing/2014/main" id="{5867F5BE-E911-9078-F088-860CCFD2DE9E}"/>
              </a:ext>
            </a:extLst>
          </p:cNvPr>
          <p:cNvPicPr>
            <a:picLocks noChangeAspect="1"/>
          </p:cNvPicPr>
          <p:nvPr/>
        </p:nvPicPr>
        <p:blipFill>
          <a:blip r:embed="rId3"/>
          <a:stretch>
            <a:fillRect/>
          </a:stretch>
        </p:blipFill>
        <p:spPr>
          <a:xfrm>
            <a:off x="481904" y="2419959"/>
            <a:ext cx="911366" cy="824108"/>
          </a:xfrm>
          <a:prstGeom prst="rect">
            <a:avLst/>
          </a:prstGeom>
        </p:spPr>
      </p:pic>
      <p:pic>
        <p:nvPicPr>
          <p:cNvPr id="11" name="Grafik 10">
            <a:extLst>
              <a:ext uri="{FF2B5EF4-FFF2-40B4-BE49-F238E27FC236}">
                <a16:creationId xmlns:a16="http://schemas.microsoft.com/office/drawing/2014/main" id="{4825700D-9250-ACC8-FACA-E24748A641F3}"/>
              </a:ext>
            </a:extLst>
          </p:cNvPr>
          <p:cNvPicPr>
            <a:picLocks noChangeAspect="1"/>
          </p:cNvPicPr>
          <p:nvPr/>
        </p:nvPicPr>
        <p:blipFill>
          <a:blip r:embed="rId4"/>
          <a:stretch>
            <a:fillRect/>
          </a:stretch>
        </p:blipFill>
        <p:spPr>
          <a:xfrm>
            <a:off x="469378" y="3753633"/>
            <a:ext cx="878173" cy="827370"/>
          </a:xfrm>
          <a:prstGeom prst="rect">
            <a:avLst/>
          </a:prstGeom>
        </p:spPr>
      </p:pic>
    </p:spTree>
    <p:extLst>
      <p:ext uri="{BB962C8B-B14F-4D97-AF65-F5344CB8AC3E}">
        <p14:creationId xmlns:p14="http://schemas.microsoft.com/office/powerpoint/2010/main" val="46715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33A93-6084-7862-3DC4-83535F2D5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8CAB68-F8A1-3EAB-BE47-A786E9CA81F9}"/>
              </a:ext>
            </a:extLst>
          </p:cNvPr>
          <p:cNvSpPr>
            <a:spLocks noGrp="1"/>
          </p:cNvSpPr>
          <p:nvPr>
            <p:ph type="title"/>
          </p:nvPr>
        </p:nvSpPr>
        <p:spPr/>
        <p:txBody>
          <a:bodyPr>
            <a:normAutofit/>
          </a:bodyPr>
          <a:lstStyle/>
          <a:p>
            <a:r>
              <a:rPr lang="de-CH" dirty="0"/>
              <a:t>Leitsätze für die Zukunft der KEZO</a:t>
            </a:r>
            <a:endParaRPr sz="1200" dirty="0"/>
          </a:p>
        </p:txBody>
      </p:sp>
      <p:sp>
        <p:nvSpPr>
          <p:cNvPr id="3" name="Content Placeholder 2">
            <a:extLst>
              <a:ext uri="{FF2B5EF4-FFF2-40B4-BE49-F238E27FC236}">
                <a16:creationId xmlns:a16="http://schemas.microsoft.com/office/drawing/2014/main" id="{BFAB348F-7363-71B1-46EE-444ED81998C2}"/>
              </a:ext>
            </a:extLst>
          </p:cNvPr>
          <p:cNvSpPr>
            <a:spLocks noGrp="1"/>
          </p:cNvSpPr>
          <p:nvPr>
            <p:ph idx="1"/>
          </p:nvPr>
        </p:nvSpPr>
        <p:spPr>
          <a:xfrm>
            <a:off x="1577499" y="978151"/>
            <a:ext cx="5963731" cy="4066308"/>
          </a:xfrm>
        </p:spPr>
        <p:txBody>
          <a:bodyPr>
            <a:normAutofit/>
          </a:bodyPr>
          <a:lstStyle/>
          <a:p>
            <a:pPr marL="0" indent="0">
              <a:lnSpc>
                <a:spcPct val="110000"/>
              </a:lnSpc>
              <a:buNone/>
            </a:pPr>
            <a:r>
              <a:rPr lang="de-DE" b="1" dirty="0"/>
              <a:t>Einvernehmliche Umsetzung </a:t>
            </a:r>
          </a:p>
          <a:p>
            <a:pPr lvl="1">
              <a:lnSpc>
                <a:spcPct val="110000"/>
              </a:lnSpc>
              <a:spcBef>
                <a:spcPts val="750"/>
              </a:spcBef>
            </a:pPr>
            <a:r>
              <a:rPr lang="de-DE" dirty="0"/>
              <a:t>Einbezug der Öffentlichkeit</a:t>
            </a:r>
          </a:p>
          <a:p>
            <a:pPr lvl="1">
              <a:lnSpc>
                <a:spcPct val="110000"/>
              </a:lnSpc>
              <a:spcBef>
                <a:spcPts val="750"/>
              </a:spcBef>
            </a:pPr>
            <a:r>
              <a:rPr lang="de-DE" dirty="0"/>
              <a:t>Koordination und Abstimmung mit relevanten AkteurInnen</a:t>
            </a:r>
          </a:p>
          <a:p>
            <a:pPr lvl="1">
              <a:lnSpc>
                <a:spcPct val="110000"/>
              </a:lnSpc>
              <a:spcBef>
                <a:spcPts val="750"/>
              </a:spcBef>
            </a:pPr>
            <a:endParaRPr lang="de-DE" b="1" dirty="0"/>
          </a:p>
          <a:p>
            <a:pPr marL="0" indent="0">
              <a:lnSpc>
                <a:spcPct val="110000"/>
              </a:lnSpc>
              <a:buNone/>
            </a:pPr>
            <a:r>
              <a:rPr lang="de-DE" b="1" dirty="0"/>
              <a:t>Vorbildfunktion</a:t>
            </a:r>
            <a:endParaRPr lang="de-DE" dirty="0"/>
          </a:p>
          <a:p>
            <a:pPr lvl="1">
              <a:lnSpc>
                <a:spcPct val="110000"/>
              </a:lnSpc>
              <a:spcBef>
                <a:spcPts val="750"/>
              </a:spcBef>
            </a:pPr>
            <a:r>
              <a:rPr lang="de-DE" dirty="0"/>
              <a:t>Berücksichtigung zukünftiger Bedürfnisse </a:t>
            </a:r>
          </a:p>
          <a:p>
            <a:pPr lvl="1">
              <a:lnSpc>
                <a:spcPct val="110000"/>
              </a:lnSpc>
              <a:spcBef>
                <a:spcPts val="750"/>
              </a:spcBef>
            </a:pPr>
            <a:r>
              <a:rPr lang="de-DE" dirty="0"/>
              <a:t>Mehrwert für Gesellschaft und Umwelt </a:t>
            </a:r>
          </a:p>
          <a:p>
            <a:pPr lvl="1">
              <a:lnSpc>
                <a:spcPct val="110000"/>
              </a:lnSpc>
              <a:spcBef>
                <a:spcPts val="750"/>
              </a:spcBef>
            </a:pPr>
            <a:endParaRPr lang="de-DE" dirty="0"/>
          </a:p>
          <a:p>
            <a:pPr marL="0" indent="0">
              <a:lnSpc>
                <a:spcPct val="110000"/>
              </a:lnSpc>
              <a:buNone/>
            </a:pPr>
            <a:r>
              <a:rPr lang="de-DE" b="1" dirty="0"/>
              <a:t>Optimales Logistikkonzept </a:t>
            </a:r>
            <a:endParaRPr lang="de-DE" dirty="0"/>
          </a:p>
          <a:p>
            <a:pPr lvl="1">
              <a:lnSpc>
                <a:spcPct val="110000"/>
              </a:lnSpc>
              <a:spcBef>
                <a:spcPts val="750"/>
              </a:spcBef>
            </a:pPr>
            <a:r>
              <a:rPr lang="de-DE" dirty="0"/>
              <a:t>Kurze und sichere Verkehrswege </a:t>
            </a:r>
          </a:p>
        </p:txBody>
      </p:sp>
      <p:sp>
        <p:nvSpPr>
          <p:cNvPr id="4" name="Fußzeilenplatzhalter 3">
            <a:extLst>
              <a:ext uri="{FF2B5EF4-FFF2-40B4-BE49-F238E27FC236}">
                <a16:creationId xmlns:a16="http://schemas.microsoft.com/office/drawing/2014/main" id="{7231388F-6C19-FC54-3A50-1DB625C20A25}"/>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4EAB5F45-CDC4-1D30-D09C-10321E484F5B}"/>
              </a:ext>
            </a:extLst>
          </p:cNvPr>
          <p:cNvSpPr>
            <a:spLocks noGrp="1"/>
          </p:cNvSpPr>
          <p:nvPr>
            <p:ph type="sldNum" sz="quarter" idx="12"/>
          </p:nvPr>
        </p:nvSpPr>
        <p:spPr/>
        <p:txBody>
          <a:bodyPr/>
          <a:lstStyle/>
          <a:p>
            <a:fld id="{F0000D35-D966-1247-9393-B9EFB552A7F1}" type="slidenum">
              <a:rPr lang="de-DE" smtClean="0"/>
              <a:pPr/>
              <a:t>39</a:t>
            </a:fld>
            <a:endParaRPr lang="de-DE"/>
          </a:p>
        </p:txBody>
      </p:sp>
      <p:pic>
        <p:nvPicPr>
          <p:cNvPr id="6" name="Grafik 5">
            <a:extLst>
              <a:ext uri="{FF2B5EF4-FFF2-40B4-BE49-F238E27FC236}">
                <a16:creationId xmlns:a16="http://schemas.microsoft.com/office/drawing/2014/main" id="{0AF5547C-924A-EAA2-DD32-9D82F1CEFCA5}"/>
              </a:ext>
            </a:extLst>
          </p:cNvPr>
          <p:cNvPicPr>
            <a:picLocks noChangeAspect="1"/>
          </p:cNvPicPr>
          <p:nvPr/>
        </p:nvPicPr>
        <p:blipFill>
          <a:blip r:embed="rId2"/>
          <a:stretch>
            <a:fillRect/>
          </a:stretch>
        </p:blipFill>
        <p:spPr>
          <a:xfrm>
            <a:off x="431800" y="946544"/>
            <a:ext cx="1089503" cy="869556"/>
          </a:xfrm>
          <a:prstGeom prst="rect">
            <a:avLst/>
          </a:prstGeom>
        </p:spPr>
      </p:pic>
      <p:pic>
        <p:nvPicPr>
          <p:cNvPr id="7" name="Grafik 6">
            <a:extLst>
              <a:ext uri="{FF2B5EF4-FFF2-40B4-BE49-F238E27FC236}">
                <a16:creationId xmlns:a16="http://schemas.microsoft.com/office/drawing/2014/main" id="{EACCB1B4-407F-D76A-D4D8-7DEC5283F2F9}"/>
              </a:ext>
            </a:extLst>
          </p:cNvPr>
          <p:cNvPicPr>
            <a:picLocks noChangeAspect="1"/>
          </p:cNvPicPr>
          <p:nvPr/>
        </p:nvPicPr>
        <p:blipFill>
          <a:blip r:embed="rId3"/>
          <a:stretch>
            <a:fillRect/>
          </a:stretch>
        </p:blipFill>
        <p:spPr>
          <a:xfrm>
            <a:off x="514350" y="2374558"/>
            <a:ext cx="754626" cy="863247"/>
          </a:xfrm>
          <a:prstGeom prst="rect">
            <a:avLst/>
          </a:prstGeom>
        </p:spPr>
      </p:pic>
      <p:pic>
        <p:nvPicPr>
          <p:cNvPr id="8" name="Grafik 7">
            <a:extLst>
              <a:ext uri="{FF2B5EF4-FFF2-40B4-BE49-F238E27FC236}">
                <a16:creationId xmlns:a16="http://schemas.microsoft.com/office/drawing/2014/main" id="{475E9F10-B4B4-F345-D5ED-BD64891DA58B}"/>
              </a:ext>
            </a:extLst>
          </p:cNvPr>
          <p:cNvPicPr>
            <a:picLocks noChangeAspect="1"/>
          </p:cNvPicPr>
          <p:nvPr/>
        </p:nvPicPr>
        <p:blipFill>
          <a:blip r:embed="rId4"/>
          <a:stretch>
            <a:fillRect/>
          </a:stretch>
        </p:blipFill>
        <p:spPr>
          <a:xfrm>
            <a:off x="514350" y="3676387"/>
            <a:ext cx="920090" cy="795405"/>
          </a:xfrm>
          <a:prstGeom prst="rect">
            <a:avLst/>
          </a:prstGeom>
        </p:spPr>
      </p:pic>
    </p:spTree>
    <p:extLst>
      <p:ext uri="{BB962C8B-B14F-4D97-AF65-F5344CB8AC3E}">
        <p14:creationId xmlns:p14="http://schemas.microsoft.com/office/powerpoint/2010/main" val="1475386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A1810-9CBA-970B-5A4B-C704ECF52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D0FBE-88A7-0187-BCFF-865F5BCD672C}"/>
              </a:ext>
            </a:extLst>
          </p:cNvPr>
          <p:cNvSpPr>
            <a:spLocks noGrp="1"/>
          </p:cNvSpPr>
          <p:nvPr>
            <p:ph type="title"/>
          </p:nvPr>
        </p:nvSpPr>
        <p:spPr/>
        <p:txBody>
          <a:bodyPr>
            <a:normAutofit/>
          </a:bodyPr>
          <a:lstStyle/>
          <a:p>
            <a:r>
              <a:rPr lang="de-CH" dirty="0"/>
              <a:t>Referenten und Projektteam</a:t>
            </a:r>
            <a:endParaRPr sz="1200" dirty="0"/>
          </a:p>
        </p:txBody>
      </p:sp>
      <p:sp>
        <p:nvSpPr>
          <p:cNvPr id="3" name="Content Placeholder 2">
            <a:extLst>
              <a:ext uri="{FF2B5EF4-FFF2-40B4-BE49-F238E27FC236}">
                <a16:creationId xmlns:a16="http://schemas.microsoft.com/office/drawing/2014/main" id="{7F537CBE-7FCB-A205-2888-763B67CC4489}"/>
              </a:ext>
            </a:extLst>
          </p:cNvPr>
          <p:cNvSpPr>
            <a:spLocks noGrp="1"/>
          </p:cNvSpPr>
          <p:nvPr>
            <p:ph idx="1"/>
          </p:nvPr>
        </p:nvSpPr>
        <p:spPr>
          <a:xfrm>
            <a:off x="412750" y="995907"/>
            <a:ext cx="8297410" cy="3683009"/>
          </a:xfrm>
        </p:spPr>
        <p:txBody>
          <a:bodyPr/>
          <a:lstStyle/>
          <a:p>
            <a:pPr marL="180975" lvl="1" indent="-176213">
              <a:lnSpc>
                <a:spcPct val="100000"/>
              </a:lnSpc>
              <a:spcBef>
                <a:spcPts val="750"/>
              </a:spcBef>
              <a:tabLst>
                <a:tab pos="2482850" algn="l"/>
                <a:tab pos="6261100" algn="l"/>
              </a:tabLst>
            </a:pPr>
            <a:r>
              <a:rPr lang="de-CH" dirty="0"/>
              <a:t>Dr. Christian Schucan	Verwaltungsratspräsident	KEZO</a:t>
            </a:r>
          </a:p>
          <a:p>
            <a:pPr marL="180975" lvl="1" indent="-176213">
              <a:lnSpc>
                <a:spcPct val="100000"/>
              </a:lnSpc>
              <a:spcBef>
                <a:spcPts val="750"/>
              </a:spcBef>
              <a:tabLst>
                <a:tab pos="2482850" algn="l"/>
                <a:tab pos="6261100" algn="l"/>
              </a:tabLst>
            </a:pPr>
            <a:r>
              <a:rPr lang="de-CH" dirty="0"/>
              <a:t>Andreas Bühler	Gemeindepräsident	Gemeinde Hinwil</a:t>
            </a:r>
          </a:p>
          <a:p>
            <a:pPr marL="180975" lvl="1" indent="-176213">
              <a:lnSpc>
                <a:spcPct val="100000"/>
              </a:lnSpc>
              <a:spcBef>
                <a:spcPts val="750"/>
              </a:spcBef>
              <a:tabLst>
                <a:tab pos="2482850" algn="l"/>
                <a:tab pos="6261100" algn="l"/>
              </a:tabLst>
            </a:pPr>
            <a:r>
              <a:rPr lang="de-CH" dirty="0"/>
              <a:t>Christina Haffter	Gemeinderätin	Gemeinde Hinwil</a:t>
            </a:r>
          </a:p>
          <a:p>
            <a:pPr marL="180975" lvl="1" indent="-176213">
              <a:lnSpc>
                <a:spcPct val="100000"/>
              </a:lnSpc>
              <a:spcBef>
                <a:spcPts val="750"/>
              </a:spcBef>
              <a:tabLst>
                <a:tab pos="2482850" algn="l"/>
                <a:tab pos="6261100" algn="l"/>
              </a:tabLst>
            </a:pPr>
            <a:r>
              <a:rPr lang="de-CH" dirty="0"/>
              <a:t>Steffen Schrodt	Geschäftsführer und </a:t>
            </a:r>
            <a:r>
              <a:rPr lang="de-CH" dirty="0" err="1"/>
              <a:t>stv</a:t>
            </a:r>
            <a:r>
              <a:rPr lang="de-CH" dirty="0"/>
              <a:t>. Projektleiter	KEZO</a:t>
            </a:r>
          </a:p>
          <a:p>
            <a:pPr marL="180975" lvl="1" indent="-176213">
              <a:lnSpc>
                <a:spcPct val="100000"/>
              </a:lnSpc>
              <a:spcBef>
                <a:spcPts val="750"/>
              </a:spcBef>
              <a:tabLst>
                <a:tab pos="2482850" algn="l"/>
                <a:tab pos="6261100" algn="l"/>
              </a:tabLst>
            </a:pPr>
            <a:r>
              <a:rPr lang="de-CH" dirty="0"/>
              <a:t>Urs Dubs	Leiter Projekte &amp; Innovation	KEZO</a:t>
            </a:r>
          </a:p>
          <a:p>
            <a:pPr marL="180975" lvl="1" indent="-176213">
              <a:lnSpc>
                <a:spcPct val="100000"/>
              </a:lnSpc>
              <a:spcBef>
                <a:spcPts val="750"/>
              </a:spcBef>
              <a:tabLst>
                <a:tab pos="2482850" algn="l"/>
                <a:tab pos="6261100" algn="l"/>
              </a:tabLst>
            </a:pPr>
            <a:r>
              <a:rPr lang="de-CH" dirty="0"/>
              <a:t>Christina Kohl	Projektleitung Masterplan/Gestaltungsplan	EBP</a:t>
            </a:r>
          </a:p>
          <a:p>
            <a:pPr marL="180975" lvl="1" indent="-176213">
              <a:lnSpc>
                <a:spcPct val="100000"/>
              </a:lnSpc>
              <a:spcBef>
                <a:spcPts val="750"/>
              </a:spcBef>
              <a:tabLst>
                <a:tab pos="2482850" algn="l"/>
                <a:tab pos="6261100" algn="l"/>
              </a:tabLst>
            </a:pPr>
            <a:endParaRPr lang="de-CH" dirty="0"/>
          </a:p>
          <a:p>
            <a:pPr marL="180975" lvl="1" indent="-176213">
              <a:lnSpc>
                <a:spcPct val="100000"/>
              </a:lnSpc>
              <a:spcBef>
                <a:spcPts val="750"/>
              </a:spcBef>
              <a:tabLst>
                <a:tab pos="2482850" algn="l"/>
                <a:tab pos="6261100" algn="l"/>
              </a:tabLst>
            </a:pPr>
            <a:r>
              <a:rPr lang="de-CH" dirty="0"/>
              <a:t>Andres Kronenberg	Gesamt-Projektleiter	</a:t>
            </a:r>
            <a:r>
              <a:rPr lang="de-CH" dirty="0" err="1"/>
              <a:t>Ramboll</a:t>
            </a:r>
            <a:endParaRPr lang="de-CH" dirty="0"/>
          </a:p>
          <a:p>
            <a:pPr marL="180975" lvl="1" indent="-176213">
              <a:lnSpc>
                <a:spcPct val="100000"/>
              </a:lnSpc>
              <a:spcBef>
                <a:spcPts val="750"/>
              </a:spcBef>
              <a:tabLst>
                <a:tab pos="2482850" algn="l"/>
                <a:tab pos="6261100" algn="l"/>
              </a:tabLst>
            </a:pPr>
            <a:r>
              <a:rPr lang="de-CH" dirty="0"/>
              <a:t>Arndt Fiedler	Projektleiter Bautechnik	FBI</a:t>
            </a:r>
          </a:p>
          <a:p>
            <a:pPr marL="180975" lvl="1" indent="-176213">
              <a:lnSpc>
                <a:spcPct val="100000"/>
              </a:lnSpc>
              <a:spcBef>
                <a:spcPts val="750"/>
              </a:spcBef>
              <a:tabLst>
                <a:tab pos="2482850" algn="l"/>
                <a:tab pos="6261100" algn="l"/>
              </a:tabLst>
            </a:pPr>
            <a:r>
              <a:rPr lang="de-CH" dirty="0"/>
              <a:t>Johannes Süssbier	Architekt	Penzel Valier</a:t>
            </a:r>
          </a:p>
          <a:p>
            <a:pPr marL="180975" lvl="1" indent="-176213">
              <a:lnSpc>
                <a:spcPct val="100000"/>
              </a:lnSpc>
              <a:spcBef>
                <a:spcPts val="750"/>
              </a:spcBef>
              <a:tabLst>
                <a:tab pos="2482850" algn="l"/>
                <a:tab pos="6261100" algn="l"/>
              </a:tabLst>
            </a:pPr>
            <a:r>
              <a:rPr lang="de-CH" dirty="0"/>
              <a:t>Maurus Schifferli	Landschaftsarchitekt	</a:t>
            </a:r>
          </a:p>
        </p:txBody>
      </p:sp>
      <p:sp>
        <p:nvSpPr>
          <p:cNvPr id="4" name="Fußzeilenplatzhalter 3">
            <a:extLst>
              <a:ext uri="{FF2B5EF4-FFF2-40B4-BE49-F238E27FC236}">
                <a16:creationId xmlns:a16="http://schemas.microsoft.com/office/drawing/2014/main" id="{7DAD74C0-1E7A-1699-6FEB-F31754A9C85B}"/>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CDD1933D-6764-F6F8-BB3A-ED0AA5069EFF}"/>
              </a:ext>
            </a:extLst>
          </p:cNvPr>
          <p:cNvSpPr>
            <a:spLocks noGrp="1"/>
          </p:cNvSpPr>
          <p:nvPr>
            <p:ph type="sldNum" sz="quarter" idx="12"/>
          </p:nvPr>
        </p:nvSpPr>
        <p:spPr/>
        <p:txBody>
          <a:bodyPr/>
          <a:lstStyle/>
          <a:p>
            <a:fld id="{F0000D35-D966-1247-9393-B9EFB552A7F1}" type="slidenum">
              <a:rPr lang="de-DE" smtClean="0"/>
              <a:pPr/>
              <a:t>4</a:t>
            </a:fld>
            <a:endParaRPr lang="de-DE"/>
          </a:p>
        </p:txBody>
      </p:sp>
    </p:spTree>
    <p:extLst>
      <p:ext uri="{BB962C8B-B14F-4D97-AF65-F5344CB8AC3E}">
        <p14:creationId xmlns:p14="http://schemas.microsoft.com/office/powerpoint/2010/main" val="4181192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258BF-BBA0-C6E0-CFDF-47A517287F19}"/>
              </a:ext>
            </a:extLst>
          </p:cNvPr>
          <p:cNvSpPr>
            <a:spLocks noGrp="1"/>
          </p:cNvSpPr>
          <p:nvPr>
            <p:ph type="title"/>
          </p:nvPr>
        </p:nvSpPr>
        <p:spPr/>
        <p:txBody>
          <a:bodyPr/>
          <a:lstStyle/>
          <a:p>
            <a:r>
              <a:rPr lang="de-CH" dirty="0"/>
              <a:t>Masterplan: Bebauung und Nutzung</a:t>
            </a:r>
          </a:p>
        </p:txBody>
      </p:sp>
      <p:sp>
        <p:nvSpPr>
          <p:cNvPr id="4" name="Foliennummernplatzhalter 3">
            <a:extLst>
              <a:ext uri="{FF2B5EF4-FFF2-40B4-BE49-F238E27FC236}">
                <a16:creationId xmlns:a16="http://schemas.microsoft.com/office/drawing/2014/main" id="{8E312B37-BFAC-659D-539D-03A3A121049D}"/>
              </a:ext>
            </a:extLst>
          </p:cNvPr>
          <p:cNvSpPr>
            <a:spLocks noGrp="1"/>
          </p:cNvSpPr>
          <p:nvPr>
            <p:ph type="sldNum" sz="quarter" idx="12"/>
          </p:nvPr>
        </p:nvSpPr>
        <p:spPr/>
        <p:txBody>
          <a:bodyPr/>
          <a:lstStyle/>
          <a:p>
            <a:fld id="{F0000D35-D966-1247-9393-B9EFB552A7F1}" type="slidenum">
              <a:rPr lang="de-DE" smtClean="0"/>
              <a:pPr/>
              <a:t>40</a:t>
            </a:fld>
            <a:endParaRPr lang="de-DE"/>
          </a:p>
        </p:txBody>
      </p:sp>
      <p:sp>
        <p:nvSpPr>
          <p:cNvPr id="5" name="Fußzeilenplatzhalter 4">
            <a:extLst>
              <a:ext uri="{FF2B5EF4-FFF2-40B4-BE49-F238E27FC236}">
                <a16:creationId xmlns:a16="http://schemas.microsoft.com/office/drawing/2014/main" id="{19A1A565-8334-2012-0F72-BC30F2B04F13}"/>
              </a:ext>
            </a:extLst>
          </p:cNvPr>
          <p:cNvSpPr>
            <a:spLocks noGrp="1"/>
          </p:cNvSpPr>
          <p:nvPr>
            <p:ph type="ftr" sz="quarter" idx="11"/>
          </p:nvPr>
        </p:nvSpPr>
        <p:spPr/>
        <p:txBody>
          <a:bodyPr/>
          <a:lstStyle/>
          <a:p>
            <a:r>
              <a:rPr lang="de-DE"/>
              <a:t>Infoveranstaltung Masterplan, 7. Mai 2026</a:t>
            </a:r>
          </a:p>
        </p:txBody>
      </p:sp>
      <p:pic>
        <p:nvPicPr>
          <p:cNvPr id="8" name="Grafik 7" descr="Ein Bild, das Text, Karte, Diagramm, Plan enthält.&#10;&#10;KI-generierte Inhalte können fehlerhaft sein.">
            <a:extLst>
              <a:ext uri="{FF2B5EF4-FFF2-40B4-BE49-F238E27FC236}">
                <a16:creationId xmlns:a16="http://schemas.microsoft.com/office/drawing/2014/main" id="{B5BF9092-526C-13DE-D313-71479BE79454}"/>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3134653" y="1066800"/>
            <a:ext cx="6009347" cy="3700463"/>
          </a:xfrm>
          <a:prstGeom prst="rect">
            <a:avLst/>
          </a:prstGeom>
        </p:spPr>
      </p:pic>
      <p:pic>
        <p:nvPicPr>
          <p:cNvPr id="12" name="Grafik 11" descr="Ein Bild, das Text, Screenshot, Schrift, Zahl enthält.&#10;&#10;KI-generierte Inhalte können fehlerhaft sein.">
            <a:extLst>
              <a:ext uri="{FF2B5EF4-FFF2-40B4-BE49-F238E27FC236}">
                <a16:creationId xmlns:a16="http://schemas.microsoft.com/office/drawing/2014/main" id="{CFE66735-0341-4809-6147-70603206F090}"/>
              </a:ext>
            </a:extLst>
          </p:cNvPr>
          <p:cNvPicPr>
            <a:picLocks noChangeAspect="1"/>
          </p:cNvPicPr>
          <p:nvPr/>
        </p:nvPicPr>
        <p:blipFill>
          <a:blip r:embed="rId3"/>
          <a:stretch>
            <a:fillRect/>
          </a:stretch>
        </p:blipFill>
        <p:spPr>
          <a:xfrm>
            <a:off x="475641" y="984789"/>
            <a:ext cx="2451010" cy="2171620"/>
          </a:xfrm>
          <a:prstGeom prst="rect">
            <a:avLst/>
          </a:prstGeom>
        </p:spPr>
      </p:pic>
    </p:spTree>
    <p:extLst>
      <p:ext uri="{BB962C8B-B14F-4D97-AF65-F5344CB8AC3E}">
        <p14:creationId xmlns:p14="http://schemas.microsoft.com/office/powerpoint/2010/main" val="1845142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C8F5E-5DD5-798F-FEF6-0AF2CCB56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791BB-5B2E-516B-5AF3-AC57CE6DCC89}"/>
              </a:ext>
            </a:extLst>
          </p:cNvPr>
          <p:cNvSpPr>
            <a:spLocks noGrp="1"/>
          </p:cNvSpPr>
          <p:nvPr>
            <p:ph type="title"/>
          </p:nvPr>
        </p:nvSpPr>
        <p:spPr/>
        <p:txBody>
          <a:bodyPr/>
          <a:lstStyle/>
          <a:p>
            <a:r>
              <a:rPr lang="de-CH" dirty="0"/>
              <a:t>Masterplan: Bebauung und Nutzung</a:t>
            </a:r>
            <a:endParaRPr sz="1100" dirty="0">
              <a:solidFill>
                <a:srgbClr val="575656"/>
              </a:solidFill>
            </a:endParaRPr>
          </a:p>
        </p:txBody>
      </p:sp>
      <p:sp>
        <p:nvSpPr>
          <p:cNvPr id="3" name="Content Placeholder 2">
            <a:extLst>
              <a:ext uri="{FF2B5EF4-FFF2-40B4-BE49-F238E27FC236}">
                <a16:creationId xmlns:a16="http://schemas.microsoft.com/office/drawing/2014/main" id="{10482C25-544E-C078-D65D-A8F80EC8C2C4}"/>
              </a:ext>
            </a:extLst>
          </p:cNvPr>
          <p:cNvSpPr>
            <a:spLocks noGrp="1"/>
          </p:cNvSpPr>
          <p:nvPr>
            <p:ph idx="1"/>
          </p:nvPr>
        </p:nvSpPr>
        <p:spPr>
          <a:xfrm>
            <a:off x="412750" y="984500"/>
            <a:ext cx="8297410" cy="3683009"/>
          </a:xfrm>
        </p:spPr>
        <p:txBody>
          <a:bodyPr>
            <a:normAutofit/>
          </a:bodyPr>
          <a:lstStyle/>
          <a:p>
            <a:pPr marL="0" lvl="0" indent="0">
              <a:lnSpc>
                <a:spcPct val="110000"/>
              </a:lnSpc>
              <a:buNone/>
            </a:pPr>
            <a:r>
              <a:rPr lang="de-CH" b="1" dirty="0"/>
              <a:t>Klare Struktur des Areals</a:t>
            </a:r>
          </a:p>
          <a:p>
            <a:pPr marL="179388" lvl="1" indent="-174625">
              <a:lnSpc>
                <a:spcPct val="110000"/>
              </a:lnSpc>
              <a:spcBef>
                <a:spcPts val="750"/>
              </a:spcBef>
            </a:pPr>
            <a:r>
              <a:rPr lang="de-CH" dirty="0"/>
              <a:t>KVA (Kernanlage) bleibt zentrale Nutzung </a:t>
            </a:r>
          </a:p>
          <a:p>
            <a:pPr marL="179388" lvl="1" indent="-174625">
              <a:lnSpc>
                <a:spcPct val="110000"/>
              </a:lnSpc>
              <a:spcBef>
                <a:spcPts val="750"/>
              </a:spcBef>
            </a:pPr>
            <a:r>
              <a:rPr lang="de-CH" dirty="0" err="1"/>
              <a:t>ZAVRe</a:t>
            </a:r>
            <a:r>
              <a:rPr lang="de-CH" dirty="0"/>
              <a:t> / Recycling im Westen </a:t>
            </a:r>
          </a:p>
          <a:p>
            <a:pPr marL="179388" lvl="1" indent="-174625">
              <a:lnSpc>
                <a:spcPct val="110000"/>
              </a:lnSpc>
              <a:spcBef>
                <a:spcPts val="750"/>
              </a:spcBef>
            </a:pPr>
            <a:r>
              <a:rPr lang="de-CH" dirty="0"/>
              <a:t>Reserveflächen für zukünftige Nutzungen</a:t>
            </a:r>
          </a:p>
          <a:p>
            <a:pPr lvl="1">
              <a:lnSpc>
                <a:spcPct val="110000"/>
              </a:lnSpc>
              <a:spcBef>
                <a:spcPts val="750"/>
              </a:spcBef>
            </a:pPr>
            <a:endParaRPr lang="de-CH" dirty="0"/>
          </a:p>
          <a:p>
            <a:pPr marL="0" indent="0">
              <a:lnSpc>
                <a:spcPct val="110000"/>
              </a:lnSpc>
              <a:buNone/>
            </a:pPr>
            <a:r>
              <a:rPr lang="de-CH" b="1" dirty="0"/>
              <a:t>Wichtig für Gemeindegebiet Hinwil</a:t>
            </a:r>
            <a:endParaRPr lang="de-CH" dirty="0"/>
          </a:p>
          <a:p>
            <a:pPr lvl="0">
              <a:lnSpc>
                <a:spcPct val="110000"/>
              </a:lnSpc>
            </a:pPr>
            <a:r>
              <a:rPr lang="de-CH" dirty="0"/>
              <a:t>Keine «Wildentwicklung» </a:t>
            </a:r>
          </a:p>
          <a:p>
            <a:pPr lvl="0">
              <a:lnSpc>
                <a:spcPct val="110000"/>
              </a:lnSpc>
            </a:pPr>
            <a:r>
              <a:rPr lang="de-CH" dirty="0"/>
              <a:t>Klare Ordnung und langfristige Planung </a:t>
            </a:r>
          </a:p>
          <a:p>
            <a:pPr marL="0" indent="0">
              <a:lnSpc>
                <a:spcPct val="110000"/>
              </a:lnSpc>
              <a:buNone/>
            </a:pPr>
            <a:endParaRPr lang="de-CH" b="1" dirty="0"/>
          </a:p>
          <a:p>
            <a:pPr marL="0" indent="0">
              <a:lnSpc>
                <a:spcPct val="110000"/>
              </a:lnSpc>
              <a:buNone/>
            </a:pPr>
            <a:r>
              <a:rPr lang="de-CH" b="1" dirty="0">
                <a:sym typeface="Wingdings" pitchFamily="2" charset="2"/>
              </a:rPr>
              <a:t> </a:t>
            </a:r>
            <a:r>
              <a:rPr lang="de-CH" b="1" dirty="0"/>
              <a:t>Alles bekommt seinen Platz – logisch, strukturiert und mit Blick in die Zukunft.</a:t>
            </a:r>
          </a:p>
          <a:p>
            <a:endParaRPr lang="de-CH" dirty="0"/>
          </a:p>
        </p:txBody>
      </p:sp>
      <p:sp>
        <p:nvSpPr>
          <p:cNvPr id="4" name="Fußzeilenplatzhalter 3">
            <a:extLst>
              <a:ext uri="{FF2B5EF4-FFF2-40B4-BE49-F238E27FC236}">
                <a16:creationId xmlns:a16="http://schemas.microsoft.com/office/drawing/2014/main" id="{0A36EBE2-4921-5188-E113-797B0BD1E29F}"/>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4F936669-3F54-E22B-34E4-AA36F80D1872}"/>
              </a:ext>
            </a:extLst>
          </p:cNvPr>
          <p:cNvSpPr>
            <a:spLocks noGrp="1"/>
          </p:cNvSpPr>
          <p:nvPr>
            <p:ph type="sldNum" sz="quarter" idx="12"/>
          </p:nvPr>
        </p:nvSpPr>
        <p:spPr/>
        <p:txBody>
          <a:bodyPr/>
          <a:lstStyle/>
          <a:p>
            <a:fld id="{F0000D35-D966-1247-9393-B9EFB552A7F1}" type="slidenum">
              <a:rPr lang="de-DE" smtClean="0"/>
              <a:pPr/>
              <a:t>41</a:t>
            </a:fld>
            <a:endParaRPr lang="de-DE"/>
          </a:p>
        </p:txBody>
      </p:sp>
      <p:pic>
        <p:nvPicPr>
          <p:cNvPr id="7" name="Grafik 6">
            <a:extLst>
              <a:ext uri="{FF2B5EF4-FFF2-40B4-BE49-F238E27FC236}">
                <a16:creationId xmlns:a16="http://schemas.microsoft.com/office/drawing/2014/main" id="{ABF55001-628D-E156-AC00-EB65A6AD4598}"/>
              </a:ext>
            </a:extLst>
          </p:cNvPr>
          <p:cNvPicPr>
            <a:picLocks noChangeAspect="1"/>
          </p:cNvPicPr>
          <p:nvPr/>
        </p:nvPicPr>
        <p:blipFill>
          <a:blip r:embed="rId2"/>
          <a:srcRect l="31345" t="23102" r="31031" b="50932"/>
          <a:stretch>
            <a:fillRect/>
          </a:stretch>
        </p:blipFill>
        <p:spPr>
          <a:xfrm>
            <a:off x="3969703" y="967275"/>
            <a:ext cx="5174298" cy="2522376"/>
          </a:xfrm>
          <a:prstGeom prst="rect">
            <a:avLst/>
          </a:prstGeom>
        </p:spPr>
      </p:pic>
    </p:spTree>
    <p:extLst>
      <p:ext uri="{BB962C8B-B14F-4D97-AF65-F5344CB8AC3E}">
        <p14:creationId xmlns:p14="http://schemas.microsoft.com/office/powerpoint/2010/main" val="2549136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D6F75-CFAB-55C9-844A-3F685B3A9D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9893D7-A306-06A9-C6C2-78CB031F1C1B}"/>
              </a:ext>
            </a:extLst>
          </p:cNvPr>
          <p:cNvSpPr>
            <a:spLocks noGrp="1"/>
          </p:cNvSpPr>
          <p:nvPr>
            <p:ph type="title"/>
          </p:nvPr>
        </p:nvSpPr>
        <p:spPr/>
        <p:txBody>
          <a:bodyPr/>
          <a:lstStyle/>
          <a:p>
            <a:r>
              <a:rPr lang="de-CH" dirty="0"/>
              <a:t>Masterplan: Verkehr und Erschliessung</a:t>
            </a:r>
          </a:p>
        </p:txBody>
      </p:sp>
      <p:sp>
        <p:nvSpPr>
          <p:cNvPr id="4" name="Foliennummernplatzhalter 3">
            <a:extLst>
              <a:ext uri="{FF2B5EF4-FFF2-40B4-BE49-F238E27FC236}">
                <a16:creationId xmlns:a16="http://schemas.microsoft.com/office/drawing/2014/main" id="{A1E4A494-8E1C-B84F-B132-34D13B010331}"/>
              </a:ext>
            </a:extLst>
          </p:cNvPr>
          <p:cNvSpPr>
            <a:spLocks noGrp="1"/>
          </p:cNvSpPr>
          <p:nvPr>
            <p:ph type="sldNum" sz="quarter" idx="12"/>
          </p:nvPr>
        </p:nvSpPr>
        <p:spPr/>
        <p:txBody>
          <a:bodyPr/>
          <a:lstStyle/>
          <a:p>
            <a:fld id="{F0000D35-D966-1247-9393-B9EFB552A7F1}" type="slidenum">
              <a:rPr lang="de-DE" smtClean="0"/>
              <a:pPr/>
              <a:t>42</a:t>
            </a:fld>
            <a:endParaRPr lang="de-DE"/>
          </a:p>
        </p:txBody>
      </p:sp>
      <p:sp>
        <p:nvSpPr>
          <p:cNvPr id="5" name="Fußzeilenplatzhalter 4">
            <a:extLst>
              <a:ext uri="{FF2B5EF4-FFF2-40B4-BE49-F238E27FC236}">
                <a16:creationId xmlns:a16="http://schemas.microsoft.com/office/drawing/2014/main" id="{97460E7F-0291-81E3-C8E6-2005CD67AEFA}"/>
              </a:ext>
            </a:extLst>
          </p:cNvPr>
          <p:cNvSpPr>
            <a:spLocks noGrp="1"/>
          </p:cNvSpPr>
          <p:nvPr>
            <p:ph type="ftr" sz="quarter" idx="11"/>
          </p:nvPr>
        </p:nvSpPr>
        <p:spPr/>
        <p:txBody>
          <a:bodyPr/>
          <a:lstStyle/>
          <a:p>
            <a:r>
              <a:rPr lang="de-DE"/>
              <a:t>Infoveranstaltung Masterplan, 7. Mai 2026</a:t>
            </a:r>
          </a:p>
        </p:txBody>
      </p:sp>
      <p:pic>
        <p:nvPicPr>
          <p:cNvPr id="12" name="Grafik 11">
            <a:extLst>
              <a:ext uri="{FF2B5EF4-FFF2-40B4-BE49-F238E27FC236}">
                <a16:creationId xmlns:a16="http://schemas.microsoft.com/office/drawing/2014/main" id="{497BA27E-3D25-C2B2-19E3-225DEE9E001F}"/>
              </a:ext>
            </a:extLst>
          </p:cNvPr>
          <p:cNvPicPr>
            <a:picLocks noChangeAspect="1"/>
          </p:cNvPicPr>
          <p:nvPr/>
        </p:nvPicPr>
        <p:blipFill>
          <a:blip r:embed="rId2"/>
          <a:srcRect/>
          <a:stretch/>
        </p:blipFill>
        <p:spPr>
          <a:xfrm>
            <a:off x="470509" y="997490"/>
            <a:ext cx="2166220" cy="1498301"/>
          </a:xfrm>
          <a:prstGeom prst="rect">
            <a:avLst/>
          </a:prstGeom>
        </p:spPr>
      </p:pic>
      <p:pic>
        <p:nvPicPr>
          <p:cNvPr id="3" name="Grafik 2" descr="Ein Bild, das Text, Karte, Diagramm, Plan enthält.&#10;&#10;KI-generierte Inhalte können fehlerhaft sein.">
            <a:extLst>
              <a:ext uri="{FF2B5EF4-FFF2-40B4-BE49-F238E27FC236}">
                <a16:creationId xmlns:a16="http://schemas.microsoft.com/office/drawing/2014/main" id="{8F21B9FA-F9F6-0406-997E-0879B6D5A0C7}"/>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134653" y="1066800"/>
            <a:ext cx="6009347" cy="3700463"/>
          </a:xfrm>
          <a:prstGeom prst="rect">
            <a:avLst/>
          </a:prstGeom>
        </p:spPr>
      </p:pic>
    </p:spTree>
    <p:extLst>
      <p:ext uri="{BB962C8B-B14F-4D97-AF65-F5344CB8AC3E}">
        <p14:creationId xmlns:p14="http://schemas.microsoft.com/office/powerpoint/2010/main" val="490751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23F88-6E68-962E-87EC-2A5CA8C49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B3BDD9-542A-3304-9448-CDD7B631FA8F}"/>
              </a:ext>
            </a:extLst>
          </p:cNvPr>
          <p:cNvSpPr>
            <a:spLocks noGrp="1"/>
          </p:cNvSpPr>
          <p:nvPr>
            <p:ph type="title"/>
          </p:nvPr>
        </p:nvSpPr>
        <p:spPr/>
        <p:txBody>
          <a:bodyPr/>
          <a:lstStyle/>
          <a:p>
            <a:r>
              <a:rPr lang="de-CH" dirty="0"/>
              <a:t>Verkehr und Erschliessung</a:t>
            </a:r>
            <a:endParaRPr sz="1100" dirty="0">
              <a:solidFill>
                <a:srgbClr val="575656"/>
              </a:solidFill>
            </a:endParaRPr>
          </a:p>
        </p:txBody>
      </p:sp>
      <p:sp>
        <p:nvSpPr>
          <p:cNvPr id="3" name="Content Placeholder 2">
            <a:extLst>
              <a:ext uri="{FF2B5EF4-FFF2-40B4-BE49-F238E27FC236}">
                <a16:creationId xmlns:a16="http://schemas.microsoft.com/office/drawing/2014/main" id="{205C1052-DD07-B38B-0BC1-929E5B1FF824}"/>
              </a:ext>
            </a:extLst>
          </p:cNvPr>
          <p:cNvSpPr>
            <a:spLocks noGrp="1"/>
          </p:cNvSpPr>
          <p:nvPr>
            <p:ph idx="1"/>
          </p:nvPr>
        </p:nvSpPr>
        <p:spPr>
          <a:xfrm>
            <a:off x="412750" y="984500"/>
            <a:ext cx="8297410" cy="3683009"/>
          </a:xfrm>
        </p:spPr>
        <p:txBody>
          <a:bodyPr>
            <a:normAutofit/>
          </a:bodyPr>
          <a:lstStyle/>
          <a:p>
            <a:pPr marL="0" indent="0">
              <a:lnSpc>
                <a:spcPct val="110000"/>
              </a:lnSpc>
              <a:buNone/>
            </a:pPr>
            <a:r>
              <a:rPr lang="de-CH" b="1" dirty="0"/>
              <a:t>Hauptziele:</a:t>
            </a:r>
            <a:endParaRPr lang="de-CH" dirty="0"/>
          </a:p>
          <a:p>
            <a:pPr lvl="0">
              <a:lnSpc>
                <a:spcPct val="110000"/>
              </a:lnSpc>
            </a:pPr>
            <a:r>
              <a:rPr lang="de-CH" dirty="0"/>
              <a:t>Entflechtung der Verkehrsströme </a:t>
            </a:r>
          </a:p>
          <a:p>
            <a:pPr lvl="0">
              <a:lnSpc>
                <a:spcPct val="110000"/>
              </a:lnSpc>
            </a:pPr>
            <a:r>
              <a:rPr lang="de-CH" dirty="0"/>
              <a:t>Neue/optimierte Zufahrten </a:t>
            </a:r>
          </a:p>
          <a:p>
            <a:pPr lvl="0">
              <a:lnSpc>
                <a:spcPct val="110000"/>
              </a:lnSpc>
            </a:pPr>
            <a:r>
              <a:rPr lang="de-CH" dirty="0"/>
              <a:t>Weniger Konflikte, mehr Sicherheit </a:t>
            </a:r>
          </a:p>
          <a:p>
            <a:pPr lvl="0">
              <a:lnSpc>
                <a:spcPct val="110000"/>
              </a:lnSpc>
            </a:pPr>
            <a:endParaRPr lang="de-CH" dirty="0"/>
          </a:p>
          <a:p>
            <a:pPr marL="222250" indent="-222250">
              <a:lnSpc>
                <a:spcPct val="110000"/>
              </a:lnSpc>
              <a:buNone/>
            </a:pPr>
            <a:r>
              <a:rPr lang="de-CH" b="1" dirty="0">
                <a:sym typeface="Wingdings" pitchFamily="2" charset="2"/>
              </a:rPr>
              <a:t> </a:t>
            </a:r>
            <a:r>
              <a:rPr lang="de-DE" b="1" dirty="0"/>
              <a:t>Klare Verkehrsstrukturen bringen </a:t>
            </a:r>
            <a:br>
              <a:rPr lang="de-DE" b="1" dirty="0"/>
            </a:br>
            <a:r>
              <a:rPr lang="de-DE" b="1" dirty="0"/>
              <a:t>mehr Sicherheit und Entlastung.</a:t>
            </a:r>
            <a:endParaRPr lang="de-CH" b="1" dirty="0"/>
          </a:p>
        </p:txBody>
      </p:sp>
      <p:sp>
        <p:nvSpPr>
          <p:cNvPr id="4" name="Fußzeilenplatzhalter 3">
            <a:extLst>
              <a:ext uri="{FF2B5EF4-FFF2-40B4-BE49-F238E27FC236}">
                <a16:creationId xmlns:a16="http://schemas.microsoft.com/office/drawing/2014/main" id="{29EA1287-DB86-7AE4-83C4-4A159C2F5186}"/>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5D27EA31-6A0E-2910-1428-D1B9C1CB630D}"/>
              </a:ext>
            </a:extLst>
          </p:cNvPr>
          <p:cNvSpPr>
            <a:spLocks noGrp="1"/>
          </p:cNvSpPr>
          <p:nvPr>
            <p:ph type="sldNum" sz="quarter" idx="12"/>
          </p:nvPr>
        </p:nvSpPr>
        <p:spPr/>
        <p:txBody>
          <a:bodyPr/>
          <a:lstStyle/>
          <a:p>
            <a:fld id="{F0000D35-D966-1247-9393-B9EFB552A7F1}" type="slidenum">
              <a:rPr lang="de-DE" smtClean="0"/>
              <a:pPr/>
              <a:t>43</a:t>
            </a:fld>
            <a:endParaRPr lang="de-DE"/>
          </a:p>
        </p:txBody>
      </p:sp>
      <p:pic>
        <p:nvPicPr>
          <p:cNvPr id="7" name="Grafik 6">
            <a:extLst>
              <a:ext uri="{FF2B5EF4-FFF2-40B4-BE49-F238E27FC236}">
                <a16:creationId xmlns:a16="http://schemas.microsoft.com/office/drawing/2014/main" id="{D451ED3C-59EF-D935-6269-313B04B00457}"/>
              </a:ext>
            </a:extLst>
          </p:cNvPr>
          <p:cNvPicPr>
            <a:picLocks noChangeAspect="1"/>
          </p:cNvPicPr>
          <p:nvPr/>
        </p:nvPicPr>
        <p:blipFill>
          <a:blip r:embed="rId2"/>
          <a:srcRect l="37101" t="32955" r="31803" b="37717"/>
          <a:stretch>
            <a:fillRect/>
          </a:stretch>
        </p:blipFill>
        <p:spPr>
          <a:xfrm>
            <a:off x="3906414" y="902736"/>
            <a:ext cx="5320936" cy="3544855"/>
          </a:xfrm>
          <a:prstGeom prst="rect">
            <a:avLst/>
          </a:prstGeom>
        </p:spPr>
      </p:pic>
    </p:spTree>
    <p:extLst>
      <p:ext uri="{BB962C8B-B14F-4D97-AF65-F5344CB8AC3E}">
        <p14:creationId xmlns:p14="http://schemas.microsoft.com/office/powerpoint/2010/main" val="1618653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D3A20-D83B-72F8-0D9C-1F8CA8C790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B28D4E-8A41-262A-5AD4-98FEB155634C}"/>
              </a:ext>
            </a:extLst>
          </p:cNvPr>
          <p:cNvSpPr>
            <a:spLocks noGrp="1"/>
          </p:cNvSpPr>
          <p:nvPr>
            <p:ph type="title"/>
          </p:nvPr>
        </p:nvSpPr>
        <p:spPr/>
        <p:txBody>
          <a:bodyPr/>
          <a:lstStyle/>
          <a:p>
            <a:r>
              <a:rPr lang="de-CH" dirty="0"/>
              <a:t>Masterplan: Natur und Umgebung</a:t>
            </a:r>
          </a:p>
        </p:txBody>
      </p:sp>
      <p:sp>
        <p:nvSpPr>
          <p:cNvPr id="4" name="Foliennummernplatzhalter 3">
            <a:extLst>
              <a:ext uri="{FF2B5EF4-FFF2-40B4-BE49-F238E27FC236}">
                <a16:creationId xmlns:a16="http://schemas.microsoft.com/office/drawing/2014/main" id="{9449BBAA-1BC8-7F88-F70A-69BFA97D7FE7}"/>
              </a:ext>
            </a:extLst>
          </p:cNvPr>
          <p:cNvSpPr>
            <a:spLocks noGrp="1"/>
          </p:cNvSpPr>
          <p:nvPr>
            <p:ph type="sldNum" sz="quarter" idx="12"/>
          </p:nvPr>
        </p:nvSpPr>
        <p:spPr/>
        <p:txBody>
          <a:bodyPr/>
          <a:lstStyle/>
          <a:p>
            <a:fld id="{F0000D35-D966-1247-9393-B9EFB552A7F1}" type="slidenum">
              <a:rPr lang="de-DE" smtClean="0"/>
              <a:pPr/>
              <a:t>44</a:t>
            </a:fld>
            <a:endParaRPr lang="de-DE"/>
          </a:p>
        </p:txBody>
      </p:sp>
      <p:sp>
        <p:nvSpPr>
          <p:cNvPr id="5" name="Fußzeilenplatzhalter 4">
            <a:extLst>
              <a:ext uri="{FF2B5EF4-FFF2-40B4-BE49-F238E27FC236}">
                <a16:creationId xmlns:a16="http://schemas.microsoft.com/office/drawing/2014/main" id="{49A0FB88-C997-A25F-EC40-FA4B9D3FC33D}"/>
              </a:ext>
            </a:extLst>
          </p:cNvPr>
          <p:cNvSpPr>
            <a:spLocks noGrp="1"/>
          </p:cNvSpPr>
          <p:nvPr>
            <p:ph type="ftr" sz="quarter" idx="11"/>
          </p:nvPr>
        </p:nvSpPr>
        <p:spPr/>
        <p:txBody>
          <a:bodyPr/>
          <a:lstStyle/>
          <a:p>
            <a:r>
              <a:rPr lang="de-DE"/>
              <a:t>Infoveranstaltung Masterplan, 7. Mai 2026</a:t>
            </a:r>
          </a:p>
        </p:txBody>
      </p:sp>
      <p:pic>
        <p:nvPicPr>
          <p:cNvPr id="12" name="Grafik 11">
            <a:extLst>
              <a:ext uri="{FF2B5EF4-FFF2-40B4-BE49-F238E27FC236}">
                <a16:creationId xmlns:a16="http://schemas.microsoft.com/office/drawing/2014/main" id="{F399AB9A-007F-3496-0AEC-4C1019E7044A}"/>
              </a:ext>
            </a:extLst>
          </p:cNvPr>
          <p:cNvPicPr>
            <a:picLocks noChangeAspect="1"/>
          </p:cNvPicPr>
          <p:nvPr/>
        </p:nvPicPr>
        <p:blipFill>
          <a:blip r:embed="rId2"/>
          <a:srcRect/>
          <a:stretch/>
        </p:blipFill>
        <p:spPr>
          <a:xfrm>
            <a:off x="438063" y="1007566"/>
            <a:ext cx="2382620" cy="2712966"/>
          </a:xfrm>
          <a:prstGeom prst="rect">
            <a:avLst/>
          </a:prstGeom>
        </p:spPr>
      </p:pic>
      <p:pic>
        <p:nvPicPr>
          <p:cNvPr id="3" name="Grafik 2" descr="Ein Bild, das Text, Karte, Diagramm, Plan enthält.&#10;&#10;KI-generierte Inhalte können fehlerhaft sein.">
            <a:extLst>
              <a:ext uri="{FF2B5EF4-FFF2-40B4-BE49-F238E27FC236}">
                <a16:creationId xmlns:a16="http://schemas.microsoft.com/office/drawing/2014/main" id="{51CEBFD1-C5B3-90E3-80BB-05B451B3F449}"/>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134653" y="1066800"/>
            <a:ext cx="6009347" cy="3700463"/>
          </a:xfrm>
          <a:prstGeom prst="rect">
            <a:avLst/>
          </a:prstGeom>
        </p:spPr>
      </p:pic>
    </p:spTree>
    <p:extLst>
      <p:ext uri="{BB962C8B-B14F-4D97-AF65-F5344CB8AC3E}">
        <p14:creationId xmlns:p14="http://schemas.microsoft.com/office/powerpoint/2010/main" val="2723157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531E8-A847-46E3-9B74-C03120EC7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3016D-1B5B-CC78-B48E-AB45E1C66AB9}"/>
              </a:ext>
            </a:extLst>
          </p:cNvPr>
          <p:cNvSpPr>
            <a:spLocks noGrp="1"/>
          </p:cNvSpPr>
          <p:nvPr>
            <p:ph type="title"/>
          </p:nvPr>
        </p:nvSpPr>
        <p:spPr/>
        <p:txBody>
          <a:bodyPr/>
          <a:lstStyle/>
          <a:p>
            <a:r>
              <a:rPr lang="de-CH" dirty="0"/>
              <a:t>Natur und Umgebung</a:t>
            </a:r>
            <a:endParaRPr sz="1100" dirty="0">
              <a:solidFill>
                <a:srgbClr val="575656"/>
              </a:solidFill>
            </a:endParaRPr>
          </a:p>
        </p:txBody>
      </p:sp>
      <p:sp>
        <p:nvSpPr>
          <p:cNvPr id="3" name="Content Placeholder 2">
            <a:extLst>
              <a:ext uri="{FF2B5EF4-FFF2-40B4-BE49-F238E27FC236}">
                <a16:creationId xmlns:a16="http://schemas.microsoft.com/office/drawing/2014/main" id="{E3CA6576-0F14-FBD4-A426-1C582E53B443}"/>
              </a:ext>
            </a:extLst>
          </p:cNvPr>
          <p:cNvSpPr>
            <a:spLocks noGrp="1"/>
          </p:cNvSpPr>
          <p:nvPr>
            <p:ph idx="1"/>
          </p:nvPr>
        </p:nvSpPr>
        <p:spPr/>
        <p:txBody>
          <a:bodyPr>
            <a:normAutofit/>
          </a:bodyPr>
          <a:lstStyle/>
          <a:p>
            <a:pPr marL="0" indent="0">
              <a:lnSpc>
                <a:spcPct val="110000"/>
              </a:lnSpc>
              <a:buNone/>
            </a:pPr>
            <a:r>
              <a:rPr lang="de-CH" b="1" dirty="0"/>
              <a:t>Hauptziele:</a:t>
            </a:r>
            <a:endParaRPr lang="de-CH" dirty="0"/>
          </a:p>
          <a:p>
            <a:pPr lvl="0">
              <a:lnSpc>
                <a:spcPct val="110000"/>
              </a:lnSpc>
            </a:pPr>
            <a:r>
              <a:rPr lang="de-CH" dirty="0"/>
              <a:t>Grünräume als integraler Bestandteil </a:t>
            </a:r>
          </a:p>
          <a:p>
            <a:pPr lvl="0">
              <a:lnSpc>
                <a:spcPct val="110000"/>
              </a:lnSpc>
            </a:pPr>
            <a:r>
              <a:rPr lang="de-CH" dirty="0"/>
              <a:t>Ökologische Aufwertung </a:t>
            </a:r>
          </a:p>
          <a:p>
            <a:pPr lvl="0">
              <a:lnSpc>
                <a:spcPct val="110000"/>
              </a:lnSpc>
            </a:pPr>
            <a:r>
              <a:rPr lang="de-CH" dirty="0"/>
              <a:t>Teilweise öffentlich nutzbar </a:t>
            </a:r>
          </a:p>
          <a:p>
            <a:pPr lvl="0">
              <a:lnSpc>
                <a:spcPct val="110000"/>
              </a:lnSpc>
            </a:pPr>
            <a:endParaRPr lang="de-CH" dirty="0"/>
          </a:p>
          <a:p>
            <a:pPr marL="222250" indent="-222250">
              <a:lnSpc>
                <a:spcPct val="110000"/>
              </a:lnSpc>
              <a:buNone/>
            </a:pPr>
            <a:r>
              <a:rPr lang="de-CH" b="1" dirty="0">
                <a:sym typeface="Wingdings" pitchFamily="2" charset="2"/>
              </a:rPr>
              <a:t> </a:t>
            </a:r>
            <a:r>
              <a:rPr lang="de-CH" b="1" dirty="0"/>
              <a:t>Das Areal wird nicht nur Technik – </a:t>
            </a:r>
            <a:br>
              <a:rPr lang="de-CH" b="1" dirty="0"/>
            </a:br>
            <a:r>
              <a:rPr lang="de-CH" b="1" dirty="0"/>
              <a:t>sondern auch Landschaft.</a:t>
            </a:r>
          </a:p>
        </p:txBody>
      </p:sp>
      <p:sp>
        <p:nvSpPr>
          <p:cNvPr id="4" name="Fußzeilenplatzhalter 3">
            <a:extLst>
              <a:ext uri="{FF2B5EF4-FFF2-40B4-BE49-F238E27FC236}">
                <a16:creationId xmlns:a16="http://schemas.microsoft.com/office/drawing/2014/main" id="{D8CE62E8-CF18-5D7C-38FF-5AD9D2F6D970}"/>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32DF2ACF-1315-38FA-83E7-4518D51963DB}"/>
              </a:ext>
            </a:extLst>
          </p:cNvPr>
          <p:cNvSpPr>
            <a:spLocks noGrp="1"/>
          </p:cNvSpPr>
          <p:nvPr>
            <p:ph type="sldNum" sz="quarter" idx="12"/>
          </p:nvPr>
        </p:nvSpPr>
        <p:spPr/>
        <p:txBody>
          <a:bodyPr/>
          <a:lstStyle/>
          <a:p>
            <a:fld id="{F0000D35-D966-1247-9393-B9EFB552A7F1}" type="slidenum">
              <a:rPr lang="de-DE" smtClean="0"/>
              <a:pPr/>
              <a:t>45</a:t>
            </a:fld>
            <a:endParaRPr lang="de-DE"/>
          </a:p>
        </p:txBody>
      </p:sp>
      <p:pic>
        <p:nvPicPr>
          <p:cNvPr id="7" name="Grafik 6">
            <a:extLst>
              <a:ext uri="{FF2B5EF4-FFF2-40B4-BE49-F238E27FC236}">
                <a16:creationId xmlns:a16="http://schemas.microsoft.com/office/drawing/2014/main" id="{8328832B-DB41-8E93-EF14-2F550FB0EBC3}"/>
              </a:ext>
            </a:extLst>
          </p:cNvPr>
          <p:cNvPicPr>
            <a:picLocks noChangeAspect="1"/>
          </p:cNvPicPr>
          <p:nvPr/>
        </p:nvPicPr>
        <p:blipFill>
          <a:blip r:embed="rId2"/>
          <a:srcRect l="27106" t="33016" r="26764" b="32033"/>
          <a:stretch>
            <a:fillRect/>
          </a:stretch>
        </p:blipFill>
        <p:spPr>
          <a:xfrm>
            <a:off x="3708282" y="973497"/>
            <a:ext cx="5526690" cy="2957804"/>
          </a:xfrm>
          <a:prstGeom prst="rect">
            <a:avLst/>
          </a:prstGeom>
        </p:spPr>
      </p:pic>
    </p:spTree>
    <p:extLst>
      <p:ext uri="{BB962C8B-B14F-4D97-AF65-F5344CB8AC3E}">
        <p14:creationId xmlns:p14="http://schemas.microsoft.com/office/powerpoint/2010/main" val="1271334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C85F-8D59-9C13-DB2D-FB320F83B3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5BB2C-B9A5-C3ED-C28C-349A5EF2D711}"/>
              </a:ext>
            </a:extLst>
          </p:cNvPr>
          <p:cNvSpPr>
            <a:spLocks noGrp="1"/>
          </p:cNvSpPr>
          <p:nvPr>
            <p:ph type="title"/>
          </p:nvPr>
        </p:nvSpPr>
        <p:spPr/>
        <p:txBody>
          <a:bodyPr/>
          <a:lstStyle/>
          <a:p>
            <a:r>
              <a:rPr lang="de-CH" dirty="0"/>
              <a:t>Die wichtigsten Ziele</a:t>
            </a:r>
            <a:endParaRPr sz="1100" dirty="0">
              <a:solidFill>
                <a:srgbClr val="575656"/>
              </a:solidFill>
            </a:endParaRPr>
          </a:p>
        </p:txBody>
      </p:sp>
      <p:sp>
        <p:nvSpPr>
          <p:cNvPr id="3" name="Content Placeholder 2">
            <a:extLst>
              <a:ext uri="{FF2B5EF4-FFF2-40B4-BE49-F238E27FC236}">
                <a16:creationId xmlns:a16="http://schemas.microsoft.com/office/drawing/2014/main" id="{239A45AA-10AF-AF14-02A5-B23AB9E9E253}"/>
              </a:ext>
            </a:extLst>
          </p:cNvPr>
          <p:cNvSpPr>
            <a:spLocks noGrp="1"/>
          </p:cNvSpPr>
          <p:nvPr>
            <p:ph idx="1"/>
          </p:nvPr>
        </p:nvSpPr>
        <p:spPr/>
        <p:txBody>
          <a:bodyPr>
            <a:noAutofit/>
          </a:bodyPr>
          <a:lstStyle/>
          <a:p>
            <a:pPr>
              <a:lnSpc>
                <a:spcPct val="110000"/>
              </a:lnSpc>
              <a:buNone/>
              <a:tabLst>
                <a:tab pos="3684588" algn="l"/>
              </a:tabLst>
            </a:pPr>
            <a:r>
              <a:rPr lang="de-CH" b="1" dirty="0"/>
              <a:t>Funktionierende Anlage	</a:t>
            </a:r>
            <a:r>
              <a:rPr lang="de-CH" dirty="0"/>
              <a:t>Sichere Entsorgung für die Region</a:t>
            </a:r>
          </a:p>
          <a:p>
            <a:pPr marL="0" lvl="0" indent="0">
              <a:lnSpc>
                <a:spcPct val="110000"/>
              </a:lnSpc>
              <a:buNone/>
              <a:tabLst>
                <a:tab pos="3684588" algn="l"/>
              </a:tabLst>
            </a:pPr>
            <a:r>
              <a:rPr lang="de-CH" dirty="0"/>
              <a:t>	Effizienter Betrieb </a:t>
            </a:r>
          </a:p>
          <a:p>
            <a:pPr>
              <a:lnSpc>
                <a:spcPct val="110000"/>
              </a:lnSpc>
              <a:buNone/>
              <a:tabLst>
                <a:tab pos="3684588" algn="l"/>
              </a:tabLst>
            </a:pPr>
            <a:r>
              <a:rPr lang="de-CH" b="1" dirty="0"/>
              <a:t>Gute Einbindung ins Umfeld	</a:t>
            </a:r>
            <a:r>
              <a:rPr lang="de-CH" dirty="0"/>
              <a:t>Gebäude werden kompakt und geordnet platziert</a:t>
            </a:r>
          </a:p>
          <a:p>
            <a:pPr>
              <a:lnSpc>
                <a:spcPct val="110000"/>
              </a:lnSpc>
              <a:buNone/>
              <a:tabLst>
                <a:tab pos="3684588" algn="l"/>
              </a:tabLst>
            </a:pPr>
            <a:r>
              <a:rPr lang="de-CH" dirty="0"/>
              <a:t>		Rücksicht auf Landschaft und Nachbarschaft </a:t>
            </a:r>
          </a:p>
          <a:p>
            <a:pPr>
              <a:lnSpc>
                <a:spcPct val="110000"/>
              </a:lnSpc>
              <a:buNone/>
              <a:tabLst>
                <a:tab pos="3684588" algn="l"/>
              </a:tabLst>
            </a:pPr>
            <a:r>
              <a:rPr lang="de-CH" b="1" dirty="0"/>
              <a:t>Verkehr wird strukturiert und geführt	</a:t>
            </a:r>
            <a:r>
              <a:rPr lang="de-CH" dirty="0"/>
              <a:t>Klare Trennung zwischen Anlieferung und Besuchern</a:t>
            </a:r>
          </a:p>
          <a:p>
            <a:pPr marL="0" lvl="0" indent="0">
              <a:lnSpc>
                <a:spcPct val="110000"/>
              </a:lnSpc>
              <a:buNone/>
              <a:tabLst>
                <a:tab pos="3684588" algn="l"/>
              </a:tabLst>
            </a:pPr>
            <a:r>
              <a:rPr lang="de-CH" dirty="0"/>
              <a:t>	Optimierte Zufahrten </a:t>
            </a:r>
          </a:p>
          <a:p>
            <a:pPr>
              <a:lnSpc>
                <a:spcPct val="110000"/>
              </a:lnSpc>
              <a:buNone/>
              <a:tabLst>
                <a:tab pos="3684588" algn="l"/>
              </a:tabLst>
            </a:pPr>
            <a:r>
              <a:rPr lang="de-CH" b="1" dirty="0"/>
              <a:t>Mehr Grün- und Freiräume	</a:t>
            </a:r>
            <a:r>
              <a:rPr lang="de-CH" dirty="0"/>
              <a:t>Grünflächen und ökologische Aufwertung </a:t>
            </a:r>
          </a:p>
          <a:p>
            <a:pPr marL="0" lvl="0" indent="0">
              <a:lnSpc>
                <a:spcPct val="110000"/>
              </a:lnSpc>
              <a:buNone/>
              <a:tabLst>
                <a:tab pos="3684588" algn="l"/>
              </a:tabLst>
            </a:pPr>
            <a:r>
              <a:rPr lang="de-CH" dirty="0"/>
              <a:t>	Teilweise öffentlich zugänglich </a:t>
            </a:r>
          </a:p>
          <a:p>
            <a:pPr marL="0" indent="0">
              <a:lnSpc>
                <a:spcPct val="110000"/>
              </a:lnSpc>
              <a:buNone/>
              <a:tabLst>
                <a:tab pos="3684588" algn="l"/>
              </a:tabLst>
            </a:pPr>
            <a:endParaRPr lang="de-DE" b="1" dirty="0">
              <a:sym typeface="Wingdings" pitchFamily="2" charset="2"/>
            </a:endParaRPr>
          </a:p>
          <a:p>
            <a:pPr marL="0" indent="0">
              <a:lnSpc>
                <a:spcPct val="110000"/>
              </a:lnSpc>
              <a:buNone/>
              <a:tabLst>
                <a:tab pos="3684588" algn="l"/>
              </a:tabLst>
            </a:pPr>
            <a:r>
              <a:rPr lang="de-DE" b="1" dirty="0">
                <a:sym typeface="Wingdings" pitchFamily="2" charset="2"/>
              </a:rPr>
              <a:t> </a:t>
            </a:r>
            <a:r>
              <a:rPr lang="de-DE" b="1" dirty="0"/>
              <a:t>Die Anlage wird effizienter und gleichzeitig harmonischer ins Umfeld eingebunden.</a:t>
            </a:r>
            <a:endParaRPr lang="de-CH" b="1" dirty="0"/>
          </a:p>
        </p:txBody>
      </p:sp>
      <p:sp>
        <p:nvSpPr>
          <p:cNvPr id="4" name="Fußzeilenplatzhalter 3">
            <a:extLst>
              <a:ext uri="{FF2B5EF4-FFF2-40B4-BE49-F238E27FC236}">
                <a16:creationId xmlns:a16="http://schemas.microsoft.com/office/drawing/2014/main" id="{8DC8F65D-94DB-4B54-BAE7-ED6F5C05EA3C}"/>
              </a:ext>
            </a:extLst>
          </p:cNvPr>
          <p:cNvSpPr>
            <a:spLocks noGrp="1"/>
          </p:cNvSpPr>
          <p:nvPr>
            <p:ph type="ftr" sz="quarter" idx="11"/>
          </p:nvPr>
        </p:nvSpPr>
        <p:spPr/>
        <p:txBody>
          <a:bodyPr/>
          <a:lstStyle/>
          <a:p>
            <a:r>
              <a:rPr lang="de-DE" dirty="0"/>
              <a:t>Infoveranstaltung Masterplan, 7. Mai 2026</a:t>
            </a:r>
          </a:p>
        </p:txBody>
      </p:sp>
      <p:sp>
        <p:nvSpPr>
          <p:cNvPr id="5" name="Foliennummernplatzhalter 4">
            <a:extLst>
              <a:ext uri="{FF2B5EF4-FFF2-40B4-BE49-F238E27FC236}">
                <a16:creationId xmlns:a16="http://schemas.microsoft.com/office/drawing/2014/main" id="{2DB918BF-94ED-CBDA-3FE3-CCB7D17EFD84}"/>
              </a:ext>
            </a:extLst>
          </p:cNvPr>
          <p:cNvSpPr>
            <a:spLocks noGrp="1"/>
          </p:cNvSpPr>
          <p:nvPr>
            <p:ph type="sldNum" sz="quarter" idx="12"/>
          </p:nvPr>
        </p:nvSpPr>
        <p:spPr/>
        <p:txBody>
          <a:bodyPr/>
          <a:lstStyle/>
          <a:p>
            <a:fld id="{F0000D35-D966-1247-9393-B9EFB552A7F1}" type="slidenum">
              <a:rPr lang="de-DE" smtClean="0"/>
              <a:pPr/>
              <a:t>46</a:t>
            </a:fld>
            <a:endParaRPr lang="de-DE"/>
          </a:p>
        </p:txBody>
      </p:sp>
    </p:spTree>
    <p:extLst>
      <p:ext uri="{BB962C8B-B14F-4D97-AF65-F5344CB8AC3E}">
        <p14:creationId xmlns:p14="http://schemas.microsoft.com/office/powerpoint/2010/main" val="1587116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1A73-7968-34FD-A214-A125707E0EBE}"/>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7F9EF9E9-6226-8021-50BF-57643E222BC5}"/>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522989" y="1845577"/>
            <a:ext cx="6402897" cy="2994871"/>
          </a:xfrm>
          <a:prstGeom prst="rect">
            <a:avLst/>
          </a:prstGeom>
        </p:spPr>
      </p:pic>
      <p:sp>
        <p:nvSpPr>
          <p:cNvPr id="2" name="Title 1">
            <a:extLst>
              <a:ext uri="{FF2B5EF4-FFF2-40B4-BE49-F238E27FC236}">
                <a16:creationId xmlns:a16="http://schemas.microsoft.com/office/drawing/2014/main" id="{E882336D-A9DD-7E61-D562-DEF9FEC293E5}"/>
              </a:ext>
            </a:extLst>
          </p:cNvPr>
          <p:cNvSpPr>
            <a:spLocks noGrp="1"/>
          </p:cNvSpPr>
          <p:nvPr>
            <p:ph type="title"/>
          </p:nvPr>
        </p:nvSpPr>
        <p:spPr/>
        <p:txBody>
          <a:bodyPr/>
          <a:lstStyle/>
          <a:p>
            <a:r>
              <a:rPr lang="de-CH" dirty="0"/>
              <a:t>Umsetzung</a:t>
            </a:r>
            <a:endParaRPr sz="1100" dirty="0">
              <a:solidFill>
                <a:srgbClr val="575656"/>
              </a:solidFill>
            </a:endParaRPr>
          </a:p>
        </p:txBody>
      </p:sp>
      <p:sp>
        <p:nvSpPr>
          <p:cNvPr id="3" name="Content Placeholder 2">
            <a:extLst>
              <a:ext uri="{FF2B5EF4-FFF2-40B4-BE49-F238E27FC236}">
                <a16:creationId xmlns:a16="http://schemas.microsoft.com/office/drawing/2014/main" id="{CCF5F6A7-8EE3-3D30-9084-AB551BF6A91D}"/>
              </a:ext>
            </a:extLst>
          </p:cNvPr>
          <p:cNvSpPr>
            <a:spLocks noGrp="1"/>
          </p:cNvSpPr>
          <p:nvPr>
            <p:ph idx="1"/>
          </p:nvPr>
        </p:nvSpPr>
        <p:spPr/>
        <p:txBody>
          <a:bodyPr>
            <a:normAutofit/>
          </a:bodyPr>
          <a:lstStyle/>
          <a:p>
            <a:r>
              <a:rPr lang="de-CH" dirty="0"/>
              <a:t>Planungshorizont bis 2045</a:t>
            </a:r>
          </a:p>
          <a:p>
            <a:r>
              <a:rPr lang="de-CH" dirty="0"/>
              <a:t>Umsetzung in Etappen aufgrund Parallelbetrieb</a:t>
            </a:r>
          </a:p>
          <a:p>
            <a:r>
              <a:rPr lang="de-CH" b="1" dirty="0"/>
              <a:t>Parallelbetrieb ca. 2030</a:t>
            </a:r>
          </a:p>
        </p:txBody>
      </p:sp>
      <p:sp>
        <p:nvSpPr>
          <p:cNvPr id="4" name="Fußzeilenplatzhalter 3">
            <a:extLst>
              <a:ext uri="{FF2B5EF4-FFF2-40B4-BE49-F238E27FC236}">
                <a16:creationId xmlns:a16="http://schemas.microsoft.com/office/drawing/2014/main" id="{94C5F902-9A8C-8970-F719-0B6B19C27B3B}"/>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A8CD74F5-3D66-5851-019F-5B9FED15112C}"/>
              </a:ext>
            </a:extLst>
          </p:cNvPr>
          <p:cNvSpPr>
            <a:spLocks noGrp="1"/>
          </p:cNvSpPr>
          <p:nvPr>
            <p:ph type="sldNum" sz="quarter" idx="12"/>
          </p:nvPr>
        </p:nvSpPr>
        <p:spPr/>
        <p:txBody>
          <a:bodyPr/>
          <a:lstStyle/>
          <a:p>
            <a:fld id="{F0000D35-D966-1247-9393-B9EFB552A7F1}" type="slidenum">
              <a:rPr lang="de-DE" smtClean="0"/>
              <a:pPr/>
              <a:t>47</a:t>
            </a:fld>
            <a:endParaRPr lang="de-DE"/>
          </a:p>
        </p:txBody>
      </p:sp>
    </p:spTree>
    <p:extLst>
      <p:ext uri="{BB962C8B-B14F-4D97-AF65-F5344CB8AC3E}">
        <p14:creationId xmlns:p14="http://schemas.microsoft.com/office/powerpoint/2010/main" val="4047520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11967-9101-F892-5CE0-5B77A61EE6E0}"/>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DB1A52FB-9BEE-3138-F3E6-1F96E86BF53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508422" y="1930575"/>
            <a:ext cx="6509743" cy="2924787"/>
          </a:xfrm>
          <a:prstGeom prst="rect">
            <a:avLst/>
          </a:prstGeom>
        </p:spPr>
      </p:pic>
      <p:sp>
        <p:nvSpPr>
          <p:cNvPr id="2" name="Title 1">
            <a:extLst>
              <a:ext uri="{FF2B5EF4-FFF2-40B4-BE49-F238E27FC236}">
                <a16:creationId xmlns:a16="http://schemas.microsoft.com/office/drawing/2014/main" id="{0350E947-DDD0-294B-0554-831A8FEBB48E}"/>
              </a:ext>
            </a:extLst>
          </p:cNvPr>
          <p:cNvSpPr>
            <a:spLocks noGrp="1"/>
          </p:cNvSpPr>
          <p:nvPr>
            <p:ph type="title"/>
          </p:nvPr>
        </p:nvSpPr>
        <p:spPr/>
        <p:txBody>
          <a:bodyPr/>
          <a:lstStyle/>
          <a:p>
            <a:r>
              <a:rPr lang="de-CH" dirty="0"/>
              <a:t>Umsetzung</a:t>
            </a:r>
            <a:endParaRPr sz="1100" dirty="0">
              <a:solidFill>
                <a:srgbClr val="575656"/>
              </a:solidFill>
            </a:endParaRPr>
          </a:p>
        </p:txBody>
      </p:sp>
      <p:sp>
        <p:nvSpPr>
          <p:cNvPr id="3" name="Content Placeholder 2">
            <a:extLst>
              <a:ext uri="{FF2B5EF4-FFF2-40B4-BE49-F238E27FC236}">
                <a16:creationId xmlns:a16="http://schemas.microsoft.com/office/drawing/2014/main" id="{4C065E8E-4846-56F9-A8CE-2F8344EEC5A3}"/>
              </a:ext>
            </a:extLst>
          </p:cNvPr>
          <p:cNvSpPr>
            <a:spLocks noGrp="1"/>
          </p:cNvSpPr>
          <p:nvPr>
            <p:ph idx="1"/>
          </p:nvPr>
        </p:nvSpPr>
        <p:spPr/>
        <p:txBody>
          <a:bodyPr>
            <a:normAutofit/>
          </a:bodyPr>
          <a:lstStyle/>
          <a:p>
            <a:r>
              <a:rPr lang="de-CH" dirty="0"/>
              <a:t>Planungshorizont bis 2045</a:t>
            </a:r>
          </a:p>
          <a:p>
            <a:r>
              <a:rPr lang="de-CH" dirty="0"/>
              <a:t>Umsetzung in Etappen aufgrund Parallelbetrieb</a:t>
            </a:r>
          </a:p>
          <a:p>
            <a:r>
              <a:rPr lang="de-CH" b="1" dirty="0"/>
              <a:t>Rückbau Bestand</a:t>
            </a:r>
          </a:p>
          <a:p>
            <a:r>
              <a:rPr lang="de-CH" b="1" dirty="0"/>
              <a:t>Neudisposition CCS</a:t>
            </a:r>
            <a:br>
              <a:rPr lang="de-CH" b="1" dirty="0"/>
            </a:br>
            <a:r>
              <a:rPr lang="de-CH" b="1" dirty="0"/>
              <a:t>ab 2035 möglich</a:t>
            </a:r>
          </a:p>
        </p:txBody>
      </p:sp>
      <p:sp>
        <p:nvSpPr>
          <p:cNvPr id="4" name="Fußzeilenplatzhalter 3">
            <a:extLst>
              <a:ext uri="{FF2B5EF4-FFF2-40B4-BE49-F238E27FC236}">
                <a16:creationId xmlns:a16="http://schemas.microsoft.com/office/drawing/2014/main" id="{EB90B947-BD4C-5D0E-D5AE-031647ECF858}"/>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7F570BCD-8FEA-6086-90A7-8702CB6F3997}"/>
              </a:ext>
            </a:extLst>
          </p:cNvPr>
          <p:cNvSpPr>
            <a:spLocks noGrp="1"/>
          </p:cNvSpPr>
          <p:nvPr>
            <p:ph type="sldNum" sz="quarter" idx="12"/>
          </p:nvPr>
        </p:nvSpPr>
        <p:spPr/>
        <p:txBody>
          <a:bodyPr/>
          <a:lstStyle/>
          <a:p>
            <a:fld id="{F0000D35-D966-1247-9393-B9EFB552A7F1}" type="slidenum">
              <a:rPr lang="de-DE" smtClean="0"/>
              <a:pPr/>
              <a:t>48</a:t>
            </a:fld>
            <a:endParaRPr lang="de-DE"/>
          </a:p>
        </p:txBody>
      </p:sp>
    </p:spTree>
    <p:extLst>
      <p:ext uri="{BB962C8B-B14F-4D97-AF65-F5344CB8AC3E}">
        <p14:creationId xmlns:p14="http://schemas.microsoft.com/office/powerpoint/2010/main" val="1896721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2690B-DF6E-12AB-FDAC-82DA3C8C419F}"/>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31B73AA8-800A-28E8-D187-19A1F950F5E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495497" y="1924049"/>
            <a:ext cx="6514279" cy="2908009"/>
          </a:xfrm>
          <a:prstGeom prst="rect">
            <a:avLst/>
          </a:prstGeom>
        </p:spPr>
      </p:pic>
      <p:sp>
        <p:nvSpPr>
          <p:cNvPr id="2" name="Title 1">
            <a:extLst>
              <a:ext uri="{FF2B5EF4-FFF2-40B4-BE49-F238E27FC236}">
                <a16:creationId xmlns:a16="http://schemas.microsoft.com/office/drawing/2014/main" id="{A1DEAB4A-3D19-DB81-35A1-7B988EEFD808}"/>
              </a:ext>
            </a:extLst>
          </p:cNvPr>
          <p:cNvSpPr>
            <a:spLocks noGrp="1"/>
          </p:cNvSpPr>
          <p:nvPr>
            <p:ph type="title"/>
          </p:nvPr>
        </p:nvSpPr>
        <p:spPr/>
        <p:txBody>
          <a:bodyPr/>
          <a:lstStyle/>
          <a:p>
            <a:r>
              <a:rPr lang="de-CH" dirty="0"/>
              <a:t>Umsetzung</a:t>
            </a:r>
            <a:endParaRPr sz="1100" dirty="0">
              <a:solidFill>
                <a:srgbClr val="575656"/>
              </a:solidFill>
            </a:endParaRPr>
          </a:p>
        </p:txBody>
      </p:sp>
      <p:sp>
        <p:nvSpPr>
          <p:cNvPr id="3" name="Content Placeholder 2">
            <a:extLst>
              <a:ext uri="{FF2B5EF4-FFF2-40B4-BE49-F238E27FC236}">
                <a16:creationId xmlns:a16="http://schemas.microsoft.com/office/drawing/2014/main" id="{798F9511-D8CF-9F8E-8AF0-009C401AB742}"/>
              </a:ext>
            </a:extLst>
          </p:cNvPr>
          <p:cNvSpPr>
            <a:spLocks noGrp="1"/>
          </p:cNvSpPr>
          <p:nvPr>
            <p:ph idx="1"/>
          </p:nvPr>
        </p:nvSpPr>
        <p:spPr/>
        <p:txBody>
          <a:bodyPr>
            <a:normAutofit/>
          </a:bodyPr>
          <a:lstStyle/>
          <a:p>
            <a:r>
              <a:rPr lang="de-CH" dirty="0"/>
              <a:t>Planungshorizont bis 2045</a:t>
            </a:r>
          </a:p>
          <a:p>
            <a:r>
              <a:rPr lang="de-CH" dirty="0"/>
              <a:t>Umsetzung in Etappen aufgrund Parallelbetrieb</a:t>
            </a:r>
          </a:p>
          <a:p>
            <a:r>
              <a:rPr lang="de-CH" b="1"/>
              <a:t>Planung Ersatzneubau </a:t>
            </a:r>
            <a:r>
              <a:rPr lang="de-CH" b="1" dirty="0" err="1"/>
              <a:t>ZAVRe</a:t>
            </a:r>
            <a:r>
              <a:rPr lang="de-CH" b="1" dirty="0"/>
              <a:t> und REKAS ab 2045</a:t>
            </a:r>
          </a:p>
        </p:txBody>
      </p:sp>
      <p:sp>
        <p:nvSpPr>
          <p:cNvPr id="4" name="Fußzeilenplatzhalter 3">
            <a:extLst>
              <a:ext uri="{FF2B5EF4-FFF2-40B4-BE49-F238E27FC236}">
                <a16:creationId xmlns:a16="http://schemas.microsoft.com/office/drawing/2014/main" id="{B405AAED-B8EB-033A-CD0C-3E826A73C61F}"/>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EDAFCFBD-BFDE-EE9C-29EA-BC243576C730}"/>
              </a:ext>
            </a:extLst>
          </p:cNvPr>
          <p:cNvSpPr>
            <a:spLocks noGrp="1"/>
          </p:cNvSpPr>
          <p:nvPr>
            <p:ph type="sldNum" sz="quarter" idx="12"/>
          </p:nvPr>
        </p:nvSpPr>
        <p:spPr/>
        <p:txBody>
          <a:bodyPr/>
          <a:lstStyle/>
          <a:p>
            <a:fld id="{F0000D35-D966-1247-9393-B9EFB552A7F1}" type="slidenum">
              <a:rPr lang="de-DE" smtClean="0"/>
              <a:pPr/>
              <a:t>49</a:t>
            </a:fld>
            <a:endParaRPr lang="de-DE"/>
          </a:p>
        </p:txBody>
      </p:sp>
    </p:spTree>
    <p:extLst>
      <p:ext uri="{BB962C8B-B14F-4D97-AF65-F5344CB8AC3E}">
        <p14:creationId xmlns:p14="http://schemas.microsoft.com/office/powerpoint/2010/main" val="1290083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707E5-702B-615E-DF2C-B299DAE82606}"/>
            </a:ext>
          </a:extLst>
        </p:cNvPr>
        <p:cNvGrpSpPr/>
        <p:nvPr/>
      </p:nvGrpSpPr>
      <p:grpSpPr>
        <a:xfrm>
          <a:off x="0" y="0"/>
          <a:ext cx="0" cy="0"/>
          <a:chOff x="0" y="0"/>
          <a:chExt cx="0" cy="0"/>
        </a:xfrm>
      </p:grpSpPr>
      <p:sp>
        <p:nvSpPr>
          <p:cNvPr id="7" name="Untertitel 6">
            <a:extLst>
              <a:ext uri="{FF2B5EF4-FFF2-40B4-BE49-F238E27FC236}">
                <a16:creationId xmlns:a16="http://schemas.microsoft.com/office/drawing/2014/main" id="{1D6AFB37-A0AE-BDA2-0F78-3C41C1C51DC6}"/>
              </a:ext>
            </a:extLst>
          </p:cNvPr>
          <p:cNvSpPr>
            <a:spLocks noGrp="1"/>
          </p:cNvSpPr>
          <p:nvPr>
            <p:ph type="subTitle" idx="1"/>
          </p:nvPr>
        </p:nvSpPr>
        <p:spPr>
          <a:xfrm>
            <a:off x="316813" y="1834760"/>
            <a:ext cx="3560036" cy="2559484"/>
          </a:xfrm>
        </p:spPr>
        <p:txBody>
          <a:bodyPr/>
          <a:lstStyle/>
          <a:p>
            <a:pPr>
              <a:lnSpc>
                <a:spcPct val="110000"/>
              </a:lnSpc>
              <a:spcBef>
                <a:spcPts val="0"/>
              </a:spcBef>
            </a:pPr>
            <a:r>
              <a:rPr lang="de-DE" sz="3000" dirty="0"/>
              <a:t>Einleitung und Ausgangslage</a:t>
            </a:r>
          </a:p>
          <a:p>
            <a:pPr>
              <a:lnSpc>
                <a:spcPct val="110000"/>
              </a:lnSpc>
              <a:spcBef>
                <a:spcPts val="0"/>
              </a:spcBef>
            </a:pPr>
            <a:endParaRPr lang="de-DE" sz="2100" dirty="0">
              <a:solidFill>
                <a:srgbClr val="0B823E"/>
              </a:solidFill>
            </a:endParaRPr>
          </a:p>
          <a:p>
            <a:pPr>
              <a:lnSpc>
                <a:spcPct val="110000"/>
              </a:lnSpc>
              <a:spcBef>
                <a:spcPts val="0"/>
              </a:spcBef>
            </a:pPr>
            <a:r>
              <a:rPr lang="de-DE" sz="2100" dirty="0">
                <a:solidFill>
                  <a:srgbClr val="0A823D"/>
                </a:solidFill>
              </a:rPr>
              <a:t>Dr. Christian Schucan</a:t>
            </a:r>
          </a:p>
          <a:p>
            <a:pPr>
              <a:lnSpc>
                <a:spcPct val="110000"/>
              </a:lnSpc>
              <a:spcBef>
                <a:spcPts val="0"/>
              </a:spcBef>
            </a:pPr>
            <a:r>
              <a:rPr lang="de-DE" sz="2100" dirty="0">
                <a:solidFill>
                  <a:srgbClr val="0A823D"/>
                </a:solidFill>
              </a:rPr>
              <a:t>Verwaltungsratspräsident KEZO</a:t>
            </a:r>
            <a:endParaRPr lang="de-CH" sz="2100" dirty="0">
              <a:solidFill>
                <a:srgbClr val="0A823D"/>
              </a:solidFill>
            </a:endParaRPr>
          </a:p>
        </p:txBody>
      </p:sp>
      <p:pic>
        <p:nvPicPr>
          <p:cNvPr id="4" name="Grafik 3">
            <a:extLst>
              <a:ext uri="{FF2B5EF4-FFF2-40B4-BE49-F238E27FC236}">
                <a16:creationId xmlns:a16="http://schemas.microsoft.com/office/drawing/2014/main" id="{AB7246B5-EA49-763F-2C7C-28864869EC20}"/>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192588" y="1066800"/>
            <a:ext cx="4948432" cy="4076700"/>
          </a:xfrm>
          <a:prstGeom prst="rect">
            <a:avLst/>
          </a:prstGeom>
        </p:spPr>
      </p:pic>
    </p:spTree>
    <p:extLst>
      <p:ext uri="{BB962C8B-B14F-4D97-AF65-F5344CB8AC3E}">
        <p14:creationId xmlns:p14="http://schemas.microsoft.com/office/powerpoint/2010/main" val="3426805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FDA49-D148-A306-3900-9A19116EB384}"/>
            </a:ext>
          </a:extLst>
        </p:cNvPr>
        <p:cNvGrpSpPr/>
        <p:nvPr/>
      </p:nvGrpSpPr>
      <p:grpSpPr>
        <a:xfrm>
          <a:off x="0" y="0"/>
          <a:ext cx="0" cy="0"/>
          <a:chOff x="0" y="0"/>
          <a:chExt cx="0" cy="0"/>
        </a:xfrm>
      </p:grpSpPr>
      <p:sp>
        <p:nvSpPr>
          <p:cNvPr id="7" name="Untertitel 6">
            <a:extLst>
              <a:ext uri="{FF2B5EF4-FFF2-40B4-BE49-F238E27FC236}">
                <a16:creationId xmlns:a16="http://schemas.microsoft.com/office/drawing/2014/main" id="{BDB31896-E299-ADC2-F653-94C083DA50C9}"/>
              </a:ext>
            </a:extLst>
          </p:cNvPr>
          <p:cNvSpPr>
            <a:spLocks noGrp="1"/>
          </p:cNvSpPr>
          <p:nvPr>
            <p:ph type="subTitle" idx="1"/>
          </p:nvPr>
        </p:nvSpPr>
        <p:spPr>
          <a:xfrm>
            <a:off x="323347" y="1539154"/>
            <a:ext cx="3560036" cy="3144692"/>
          </a:xfrm>
        </p:spPr>
        <p:txBody>
          <a:bodyPr/>
          <a:lstStyle/>
          <a:p>
            <a:pPr>
              <a:lnSpc>
                <a:spcPct val="110000"/>
              </a:lnSpc>
              <a:spcBef>
                <a:spcPts val="0"/>
              </a:spcBef>
            </a:pPr>
            <a:r>
              <a:rPr lang="de-DE" sz="3000" dirty="0"/>
              <a:t>Bedeutung des Projekts für Hinwil</a:t>
            </a:r>
          </a:p>
          <a:p>
            <a:pPr>
              <a:lnSpc>
                <a:spcPct val="110000"/>
              </a:lnSpc>
              <a:spcBef>
                <a:spcPts val="0"/>
              </a:spcBef>
            </a:pPr>
            <a:endParaRPr lang="de-DE" sz="2100" dirty="0">
              <a:solidFill>
                <a:srgbClr val="0B823E"/>
              </a:solidFill>
            </a:endParaRPr>
          </a:p>
          <a:p>
            <a:pPr>
              <a:lnSpc>
                <a:spcPct val="110000"/>
              </a:lnSpc>
              <a:spcBef>
                <a:spcPts val="0"/>
              </a:spcBef>
            </a:pPr>
            <a:r>
              <a:rPr lang="de-DE" sz="2100" dirty="0">
                <a:solidFill>
                  <a:srgbClr val="0A823D"/>
                </a:solidFill>
              </a:rPr>
              <a:t>Andreas Bühler</a:t>
            </a:r>
            <a:br>
              <a:rPr lang="de-DE" sz="2100" dirty="0">
                <a:solidFill>
                  <a:srgbClr val="0A823D"/>
                </a:solidFill>
              </a:rPr>
            </a:br>
            <a:r>
              <a:rPr lang="de-DE" sz="2100" dirty="0">
                <a:solidFill>
                  <a:srgbClr val="0A823D"/>
                </a:solidFill>
              </a:rPr>
              <a:t>Gemeindepräsident</a:t>
            </a:r>
          </a:p>
          <a:p>
            <a:pPr>
              <a:lnSpc>
                <a:spcPct val="110000"/>
              </a:lnSpc>
              <a:spcBef>
                <a:spcPts val="0"/>
              </a:spcBef>
            </a:pPr>
            <a:endParaRPr lang="de-DE" sz="1200" dirty="0">
              <a:solidFill>
                <a:srgbClr val="0A823D"/>
              </a:solidFill>
            </a:endParaRPr>
          </a:p>
          <a:p>
            <a:pPr>
              <a:lnSpc>
                <a:spcPct val="110000"/>
              </a:lnSpc>
              <a:spcBef>
                <a:spcPts val="0"/>
              </a:spcBef>
            </a:pPr>
            <a:r>
              <a:rPr lang="de-DE" sz="2100" dirty="0">
                <a:solidFill>
                  <a:srgbClr val="0A823D"/>
                </a:solidFill>
              </a:rPr>
              <a:t>Christina Haffter</a:t>
            </a:r>
          </a:p>
          <a:p>
            <a:pPr>
              <a:lnSpc>
                <a:spcPct val="110000"/>
              </a:lnSpc>
              <a:spcBef>
                <a:spcPts val="0"/>
              </a:spcBef>
            </a:pPr>
            <a:r>
              <a:rPr lang="de-DE" sz="2100" dirty="0">
                <a:solidFill>
                  <a:srgbClr val="0A823D"/>
                </a:solidFill>
              </a:rPr>
              <a:t>Gemeinderätin</a:t>
            </a:r>
            <a:endParaRPr lang="de-CH" sz="2100" dirty="0">
              <a:solidFill>
                <a:srgbClr val="0A823D"/>
              </a:solidFill>
            </a:endParaRPr>
          </a:p>
        </p:txBody>
      </p:sp>
      <p:pic>
        <p:nvPicPr>
          <p:cNvPr id="1028" name="Picture 4">
            <a:extLst>
              <a:ext uri="{FF2B5EF4-FFF2-40B4-BE49-F238E27FC236}">
                <a16:creationId xmlns:a16="http://schemas.microsoft.com/office/drawing/2014/main" id="{D14FBB66-645F-A1AF-51F3-A4B46099A84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189413" y="1066801"/>
            <a:ext cx="4954586"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151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6F90D-64C4-40C5-9BF8-3042309177E6}"/>
            </a:ext>
          </a:extLst>
        </p:cNvPr>
        <p:cNvGrpSpPr/>
        <p:nvPr/>
      </p:nvGrpSpPr>
      <p:grpSpPr>
        <a:xfrm>
          <a:off x="0" y="0"/>
          <a:ext cx="0" cy="0"/>
          <a:chOff x="0" y="0"/>
          <a:chExt cx="0" cy="0"/>
        </a:xfrm>
      </p:grpSpPr>
      <p:sp>
        <p:nvSpPr>
          <p:cNvPr id="7" name="Untertitel 6">
            <a:extLst>
              <a:ext uri="{FF2B5EF4-FFF2-40B4-BE49-F238E27FC236}">
                <a16:creationId xmlns:a16="http://schemas.microsoft.com/office/drawing/2014/main" id="{931A8E87-05E3-C0A1-12BB-7C09BD60A7D8}"/>
              </a:ext>
            </a:extLst>
          </p:cNvPr>
          <p:cNvSpPr>
            <a:spLocks noGrp="1"/>
          </p:cNvSpPr>
          <p:nvPr>
            <p:ph type="subTitle" idx="1"/>
          </p:nvPr>
        </p:nvSpPr>
        <p:spPr>
          <a:xfrm>
            <a:off x="316769" y="1905508"/>
            <a:ext cx="3560036" cy="2411984"/>
          </a:xfrm>
        </p:spPr>
        <p:txBody>
          <a:bodyPr/>
          <a:lstStyle/>
          <a:p>
            <a:pPr>
              <a:lnSpc>
                <a:spcPct val="110000"/>
              </a:lnSpc>
              <a:spcBef>
                <a:spcPts val="0"/>
              </a:spcBef>
            </a:pPr>
            <a:r>
              <a:rPr lang="de-DE" sz="3000" dirty="0"/>
              <a:t>Fazit und Ausblick</a:t>
            </a:r>
          </a:p>
          <a:p>
            <a:pPr>
              <a:lnSpc>
                <a:spcPct val="110000"/>
              </a:lnSpc>
              <a:spcBef>
                <a:spcPts val="0"/>
              </a:spcBef>
            </a:pPr>
            <a:endParaRPr lang="de-DE" sz="2100" dirty="0">
              <a:solidFill>
                <a:srgbClr val="0B823E"/>
              </a:solidFill>
            </a:endParaRPr>
          </a:p>
          <a:p>
            <a:pPr>
              <a:lnSpc>
                <a:spcPct val="110000"/>
              </a:lnSpc>
              <a:spcBef>
                <a:spcPts val="0"/>
              </a:spcBef>
            </a:pPr>
            <a:r>
              <a:rPr lang="de-DE" sz="2100" dirty="0">
                <a:solidFill>
                  <a:srgbClr val="0A823D"/>
                </a:solidFill>
              </a:rPr>
              <a:t>Dr. Christian Schucan</a:t>
            </a:r>
          </a:p>
          <a:p>
            <a:pPr>
              <a:lnSpc>
                <a:spcPct val="110000"/>
              </a:lnSpc>
              <a:spcBef>
                <a:spcPts val="0"/>
              </a:spcBef>
            </a:pPr>
            <a:r>
              <a:rPr lang="de-DE" sz="2100" dirty="0">
                <a:solidFill>
                  <a:srgbClr val="0A823D"/>
                </a:solidFill>
              </a:rPr>
              <a:t>Verwaltungsratspräsident KEZO</a:t>
            </a:r>
            <a:endParaRPr lang="de-CH" sz="2100" dirty="0">
              <a:solidFill>
                <a:srgbClr val="0A823D"/>
              </a:solidFill>
            </a:endParaRPr>
          </a:p>
        </p:txBody>
      </p:sp>
      <p:pic>
        <p:nvPicPr>
          <p:cNvPr id="4" name="Grafik 3">
            <a:extLst>
              <a:ext uri="{FF2B5EF4-FFF2-40B4-BE49-F238E27FC236}">
                <a16:creationId xmlns:a16="http://schemas.microsoft.com/office/drawing/2014/main" id="{F6976BFD-FA92-A0EE-D56C-E1903A7C52AB}"/>
              </a:ext>
            </a:extLst>
          </p:cNvPr>
          <p:cNvPicPr>
            <a:picLocks noChangeAspect="1"/>
          </p:cNvPicPr>
          <p:nvPr/>
        </p:nvPicPr>
        <p:blipFill>
          <a:blip r:embed="rId3" cstate="hqprint">
            <a:extLst>
              <a:ext uri="{28A0092B-C50C-407E-A947-70E740481C1C}">
                <a14:useLocalDpi xmlns:a14="http://schemas.microsoft.com/office/drawing/2010/main"/>
              </a:ext>
            </a:extLst>
          </a:blip>
          <a:srcRect t="-156"/>
          <a:stretch>
            <a:fillRect/>
          </a:stretch>
        </p:blipFill>
        <p:spPr>
          <a:xfrm>
            <a:off x="4192588" y="1066800"/>
            <a:ext cx="4951412" cy="4076700"/>
          </a:xfrm>
          <a:prstGeom prst="rect">
            <a:avLst/>
          </a:prstGeom>
        </p:spPr>
      </p:pic>
    </p:spTree>
    <p:extLst>
      <p:ext uri="{BB962C8B-B14F-4D97-AF65-F5344CB8AC3E}">
        <p14:creationId xmlns:p14="http://schemas.microsoft.com/office/powerpoint/2010/main" val="3737036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BF73F-F7F3-6BB2-6619-14D7F4509FF6}"/>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AF8F8A7C-F8A1-1CDC-CF98-C36617225E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1800" y="1066800"/>
            <a:ext cx="8294288" cy="2493523"/>
          </a:xfrm>
          <a:prstGeom prst="rect">
            <a:avLst/>
          </a:prstGeom>
        </p:spPr>
      </p:pic>
      <p:sp>
        <p:nvSpPr>
          <p:cNvPr id="2" name="Titel 1">
            <a:extLst>
              <a:ext uri="{FF2B5EF4-FFF2-40B4-BE49-F238E27FC236}">
                <a16:creationId xmlns:a16="http://schemas.microsoft.com/office/drawing/2014/main" id="{27F34968-C7C2-5EDA-937E-84359E3BC381}"/>
              </a:ext>
            </a:extLst>
          </p:cNvPr>
          <p:cNvSpPr>
            <a:spLocks noGrp="1"/>
          </p:cNvSpPr>
          <p:nvPr>
            <p:ph type="title"/>
          </p:nvPr>
        </p:nvSpPr>
        <p:spPr>
          <a:xfrm>
            <a:off x="420652" y="227331"/>
            <a:ext cx="8303761" cy="619522"/>
          </a:xfrm>
        </p:spPr>
        <p:txBody>
          <a:bodyPr>
            <a:normAutofit/>
          </a:bodyPr>
          <a:lstStyle/>
          <a:p>
            <a:pPr>
              <a:lnSpc>
                <a:spcPct val="110000"/>
              </a:lnSpc>
            </a:pPr>
            <a:r>
              <a:rPr lang="de-CH" dirty="0">
                <a:solidFill>
                  <a:srgbClr val="0B823E"/>
                </a:solidFill>
              </a:rPr>
              <a:t>Termine und Meilensteine</a:t>
            </a:r>
          </a:p>
        </p:txBody>
      </p:sp>
      <p:sp>
        <p:nvSpPr>
          <p:cNvPr id="4" name="Foliennummernplatzhalter 3">
            <a:extLst>
              <a:ext uri="{FF2B5EF4-FFF2-40B4-BE49-F238E27FC236}">
                <a16:creationId xmlns:a16="http://schemas.microsoft.com/office/drawing/2014/main" id="{3D901885-2458-B73A-27C3-5A7EBDBEC0D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feld 5">
            <a:extLst>
              <a:ext uri="{FF2B5EF4-FFF2-40B4-BE49-F238E27FC236}">
                <a16:creationId xmlns:a16="http://schemas.microsoft.com/office/drawing/2014/main" id="{1CFDE12C-6FCB-CB1B-1953-A5BA4E6F1227}"/>
              </a:ext>
            </a:extLst>
          </p:cNvPr>
          <p:cNvSpPr txBox="1"/>
          <p:nvPr/>
        </p:nvSpPr>
        <p:spPr>
          <a:xfrm>
            <a:off x="417797" y="3786171"/>
            <a:ext cx="8303760" cy="650499"/>
          </a:xfrm>
          <a:prstGeom prst="rect">
            <a:avLst/>
          </a:prstGeom>
          <a:noFill/>
        </p:spPr>
        <p:txBody>
          <a:bodyPr wrap="square" rtlCol="0">
            <a:spAutoFit/>
          </a:bodyPr>
          <a:lstStyle/>
          <a:p>
            <a:pPr>
              <a:lnSpc>
                <a:spcPct val="110000"/>
              </a:lnSpc>
              <a:spcBef>
                <a:spcPts val="750"/>
              </a:spcBef>
              <a:tabLst>
                <a:tab pos="2617788" algn="l"/>
              </a:tabLst>
            </a:pPr>
            <a:r>
              <a:rPr lang="de-DE" sz="1400" b="1" dirty="0">
                <a:solidFill>
                  <a:srgbClr val="575656"/>
                </a:solidFill>
                <a:latin typeface="Arial" panose="020B0604020202020204" pitchFamily="34" charset="0"/>
                <a:cs typeface="Arial" panose="020B0604020202020204" pitchFamily="34" charset="0"/>
                <a:sym typeface="Wingdings" panose="05000000000000000000" pitchFamily="2" charset="2"/>
              </a:rPr>
              <a:t>Abschluss Vorprojekt:	</a:t>
            </a:r>
            <a:r>
              <a:rPr lang="de-DE" sz="1400" dirty="0">
                <a:solidFill>
                  <a:srgbClr val="575656"/>
                </a:solidFill>
                <a:latin typeface="Arial" panose="020B0604020202020204" pitchFamily="34" charset="0"/>
                <a:cs typeface="Arial" panose="020B0604020202020204" pitchFamily="34" charset="0"/>
                <a:sym typeface="Wingdings" panose="05000000000000000000" pitchFamily="2" charset="2"/>
              </a:rPr>
              <a:t>30.07.2026	</a:t>
            </a:r>
          </a:p>
          <a:p>
            <a:pPr>
              <a:lnSpc>
                <a:spcPct val="110000"/>
              </a:lnSpc>
              <a:spcBef>
                <a:spcPts val="750"/>
              </a:spcBef>
              <a:tabLst>
                <a:tab pos="2617788" algn="l"/>
              </a:tabLst>
            </a:pPr>
            <a:r>
              <a:rPr lang="de-DE" sz="1400" b="1" dirty="0">
                <a:solidFill>
                  <a:srgbClr val="575656"/>
                </a:solidFill>
                <a:latin typeface="Arial" panose="020B0604020202020204" pitchFamily="34" charset="0"/>
                <a:cs typeface="Arial" panose="020B0604020202020204" pitchFamily="34" charset="0"/>
                <a:sym typeface="Wingdings" panose="05000000000000000000" pitchFamily="2" charset="2"/>
              </a:rPr>
              <a:t>Start vorgezogene Arbeiten:</a:t>
            </a:r>
            <a:r>
              <a:rPr lang="de-DE" sz="1400" dirty="0">
                <a:solidFill>
                  <a:srgbClr val="575656"/>
                </a:solidFill>
                <a:latin typeface="Arial" panose="020B0604020202020204" pitchFamily="34" charset="0"/>
                <a:cs typeface="Arial" panose="020B0604020202020204" pitchFamily="34" charset="0"/>
                <a:sym typeface="Wingdings" panose="05000000000000000000" pitchFamily="2" charset="2"/>
              </a:rPr>
              <a:t>	August 2026	</a:t>
            </a:r>
          </a:p>
        </p:txBody>
      </p:sp>
      <p:sp>
        <p:nvSpPr>
          <p:cNvPr id="10" name="Fußzeilenplatzhalter 9">
            <a:extLst>
              <a:ext uri="{FF2B5EF4-FFF2-40B4-BE49-F238E27FC236}">
                <a16:creationId xmlns:a16="http://schemas.microsoft.com/office/drawing/2014/main" id="{C9850BDF-2A41-22F4-D2F2-F1737BACD6B2}"/>
              </a:ext>
            </a:extLst>
          </p:cNvPr>
          <p:cNvSpPr>
            <a:spLocks noGrp="1"/>
          </p:cNvSpPr>
          <p:nvPr>
            <p:ph type="ftr" sz="quarter" idx="11"/>
          </p:nvPr>
        </p:nvSpPr>
        <p:spPr/>
        <p:txBody>
          <a:bodyPr/>
          <a:lstStyle/>
          <a:p>
            <a:r>
              <a:rPr lang="de-DE"/>
              <a:t>Infoveranstaltung Masterplan, 7. Mai 2026</a:t>
            </a:r>
          </a:p>
        </p:txBody>
      </p:sp>
      <p:cxnSp>
        <p:nvCxnSpPr>
          <p:cNvPr id="17" name="Gerader Verbinder 11">
            <a:extLst>
              <a:ext uri="{FF2B5EF4-FFF2-40B4-BE49-F238E27FC236}">
                <a16:creationId xmlns:a16="http://schemas.microsoft.com/office/drawing/2014/main" id="{9839979E-5599-7060-A744-FCA09945048B}"/>
              </a:ext>
            </a:extLst>
          </p:cNvPr>
          <p:cNvCxnSpPr/>
          <p:nvPr/>
        </p:nvCxnSpPr>
        <p:spPr>
          <a:xfrm>
            <a:off x="4982148" y="1020828"/>
            <a:ext cx="0" cy="262890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371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1A871-9EE4-2258-4DB3-3F6EE05B7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BB6BD-587F-73F4-F045-7013B00A4029}"/>
              </a:ext>
            </a:extLst>
          </p:cNvPr>
          <p:cNvSpPr>
            <a:spLocks noGrp="1"/>
          </p:cNvSpPr>
          <p:nvPr>
            <p:ph type="title"/>
          </p:nvPr>
        </p:nvSpPr>
        <p:spPr/>
        <p:txBody>
          <a:bodyPr/>
          <a:lstStyle/>
          <a:p>
            <a:r>
              <a:rPr lang="de-CH" dirty="0"/>
              <a:t>Bedeutung für die Bevölkerung</a:t>
            </a:r>
            <a:endParaRPr sz="1100" dirty="0">
              <a:solidFill>
                <a:srgbClr val="575656"/>
              </a:solidFill>
            </a:endParaRPr>
          </a:p>
        </p:txBody>
      </p:sp>
      <p:sp>
        <p:nvSpPr>
          <p:cNvPr id="3" name="Content Placeholder 2">
            <a:extLst>
              <a:ext uri="{FF2B5EF4-FFF2-40B4-BE49-F238E27FC236}">
                <a16:creationId xmlns:a16="http://schemas.microsoft.com/office/drawing/2014/main" id="{B9E6448F-9CC2-5694-8414-7B0913F89455}"/>
              </a:ext>
            </a:extLst>
          </p:cNvPr>
          <p:cNvSpPr>
            <a:spLocks noGrp="1"/>
          </p:cNvSpPr>
          <p:nvPr>
            <p:ph idx="1"/>
          </p:nvPr>
        </p:nvSpPr>
        <p:spPr/>
        <p:txBody>
          <a:bodyPr>
            <a:normAutofit/>
          </a:bodyPr>
          <a:lstStyle/>
          <a:p>
            <a:pPr marL="0" indent="0">
              <a:buNone/>
            </a:pPr>
            <a:r>
              <a:rPr lang="de-CH" b="1" dirty="0"/>
              <a:t>Eine Planung für die Zukunft</a:t>
            </a:r>
          </a:p>
          <a:p>
            <a:pPr marL="0" indent="0">
              <a:buNone/>
            </a:pPr>
            <a:endParaRPr lang="de-CH" dirty="0"/>
          </a:p>
          <a:p>
            <a:pPr lvl="0"/>
            <a:r>
              <a:rPr lang="de-CH" dirty="0"/>
              <a:t>Entsorgungssicherheit bleibt gewährleistet </a:t>
            </a:r>
          </a:p>
          <a:p>
            <a:r>
              <a:rPr lang="de-CH" dirty="0"/>
              <a:t>Langfristige Planung schafft Sicherheit für Umwelt und Gemeinde</a:t>
            </a:r>
          </a:p>
          <a:p>
            <a:pPr lvl="0"/>
            <a:r>
              <a:rPr lang="de-CH" dirty="0"/>
              <a:t>Anlage wird moderner und umweltfreundlicher </a:t>
            </a:r>
          </a:p>
          <a:p>
            <a:pPr lvl="0"/>
            <a:r>
              <a:rPr lang="de-CH" dirty="0"/>
              <a:t>Areal wird besser organisiert und zukunftsorientiert eingebettet</a:t>
            </a:r>
          </a:p>
        </p:txBody>
      </p:sp>
      <p:sp>
        <p:nvSpPr>
          <p:cNvPr id="4" name="Fußzeilenplatzhalter 3">
            <a:extLst>
              <a:ext uri="{FF2B5EF4-FFF2-40B4-BE49-F238E27FC236}">
                <a16:creationId xmlns:a16="http://schemas.microsoft.com/office/drawing/2014/main" id="{6C65A58A-826A-1AAD-B536-01F2A06348BC}"/>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33B7B851-7D79-E9EC-5E16-F2272F5FF865}"/>
              </a:ext>
            </a:extLst>
          </p:cNvPr>
          <p:cNvSpPr>
            <a:spLocks noGrp="1"/>
          </p:cNvSpPr>
          <p:nvPr>
            <p:ph type="sldNum" sz="quarter" idx="12"/>
          </p:nvPr>
        </p:nvSpPr>
        <p:spPr/>
        <p:txBody>
          <a:bodyPr/>
          <a:lstStyle/>
          <a:p>
            <a:fld id="{F0000D35-D966-1247-9393-B9EFB552A7F1}" type="slidenum">
              <a:rPr lang="de-DE" smtClean="0"/>
              <a:pPr/>
              <a:t>53</a:t>
            </a:fld>
            <a:endParaRPr lang="de-DE"/>
          </a:p>
        </p:txBody>
      </p:sp>
    </p:spTree>
    <p:extLst>
      <p:ext uri="{BB962C8B-B14F-4D97-AF65-F5344CB8AC3E}">
        <p14:creationId xmlns:p14="http://schemas.microsoft.com/office/powerpoint/2010/main" val="1350974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C2882-07D8-5B55-177A-EF5280C4C4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F50E55-D480-630E-B8BD-973AC7F541D0}"/>
              </a:ext>
            </a:extLst>
          </p:cNvPr>
          <p:cNvSpPr>
            <a:spLocks noGrp="1"/>
          </p:cNvSpPr>
          <p:nvPr>
            <p:ph type="title"/>
          </p:nvPr>
        </p:nvSpPr>
        <p:spPr/>
        <p:txBody>
          <a:bodyPr/>
          <a:lstStyle/>
          <a:p>
            <a:r>
              <a:rPr lang="de-CH" dirty="0"/>
              <a:t>Bedeutung für die Bevölkerung</a:t>
            </a:r>
            <a:endParaRPr sz="1100" dirty="0">
              <a:solidFill>
                <a:srgbClr val="575656"/>
              </a:solidFill>
            </a:endParaRPr>
          </a:p>
        </p:txBody>
      </p:sp>
      <p:sp>
        <p:nvSpPr>
          <p:cNvPr id="3" name="Content Placeholder 2">
            <a:extLst>
              <a:ext uri="{FF2B5EF4-FFF2-40B4-BE49-F238E27FC236}">
                <a16:creationId xmlns:a16="http://schemas.microsoft.com/office/drawing/2014/main" id="{C2C7E7AA-85C0-A242-ACAA-93050EEB1B3B}"/>
              </a:ext>
            </a:extLst>
          </p:cNvPr>
          <p:cNvSpPr>
            <a:spLocks noGrp="1"/>
          </p:cNvSpPr>
          <p:nvPr>
            <p:ph idx="1"/>
          </p:nvPr>
        </p:nvSpPr>
        <p:spPr/>
        <p:txBody>
          <a:bodyPr anchor="ctr">
            <a:normAutofit/>
          </a:bodyPr>
          <a:lstStyle/>
          <a:p>
            <a:pPr marL="0" indent="0" algn="ctr">
              <a:lnSpc>
                <a:spcPct val="110000"/>
              </a:lnSpc>
              <a:buNone/>
            </a:pPr>
            <a:r>
              <a:rPr lang="de-CH" sz="2100" b="1" dirty="0"/>
              <a:t>Wir investieren heute, damit die Region auch morgen</a:t>
            </a:r>
            <a:br>
              <a:rPr lang="de-CH" sz="2100" b="1" dirty="0"/>
            </a:br>
            <a:r>
              <a:rPr lang="de-CH" sz="2100" b="1" dirty="0"/>
              <a:t>eine sichere, saubere und gut integrierte Lösung </a:t>
            </a:r>
            <a:br>
              <a:rPr lang="de-CH" sz="2100" b="1" dirty="0"/>
            </a:br>
            <a:r>
              <a:rPr lang="de-CH" sz="2100" b="1" dirty="0"/>
              <a:t>für die Abfallverwertung hat.</a:t>
            </a:r>
          </a:p>
        </p:txBody>
      </p:sp>
      <p:sp>
        <p:nvSpPr>
          <p:cNvPr id="4" name="Fußzeilenplatzhalter 3">
            <a:extLst>
              <a:ext uri="{FF2B5EF4-FFF2-40B4-BE49-F238E27FC236}">
                <a16:creationId xmlns:a16="http://schemas.microsoft.com/office/drawing/2014/main" id="{DDD3FE2D-86C0-9C20-EFF3-E80033AFBBC6}"/>
              </a:ext>
            </a:extLst>
          </p:cNvPr>
          <p:cNvSpPr>
            <a:spLocks noGrp="1"/>
          </p:cNvSpPr>
          <p:nvPr>
            <p:ph type="ftr" sz="quarter" idx="11"/>
          </p:nvPr>
        </p:nvSpPr>
        <p:spPr/>
        <p:txBody>
          <a:bodyPr/>
          <a:lstStyle/>
          <a:p>
            <a:r>
              <a:rPr lang="de-DE"/>
              <a:t>Infoveranstaltung Masterplan, 7. Mai 2026</a:t>
            </a:r>
          </a:p>
        </p:txBody>
      </p:sp>
      <p:sp>
        <p:nvSpPr>
          <p:cNvPr id="5" name="Foliennummernplatzhalter 4">
            <a:extLst>
              <a:ext uri="{FF2B5EF4-FFF2-40B4-BE49-F238E27FC236}">
                <a16:creationId xmlns:a16="http://schemas.microsoft.com/office/drawing/2014/main" id="{853C6571-DBC4-3EE9-0231-FE0D2D3461A2}"/>
              </a:ext>
            </a:extLst>
          </p:cNvPr>
          <p:cNvSpPr>
            <a:spLocks noGrp="1"/>
          </p:cNvSpPr>
          <p:nvPr>
            <p:ph type="sldNum" sz="quarter" idx="12"/>
          </p:nvPr>
        </p:nvSpPr>
        <p:spPr/>
        <p:txBody>
          <a:bodyPr/>
          <a:lstStyle/>
          <a:p>
            <a:fld id="{F0000D35-D966-1247-9393-B9EFB552A7F1}" type="slidenum">
              <a:rPr lang="de-DE" smtClean="0"/>
              <a:pPr/>
              <a:t>54</a:t>
            </a:fld>
            <a:endParaRPr lang="de-DE"/>
          </a:p>
        </p:txBody>
      </p:sp>
    </p:spTree>
    <p:extLst>
      <p:ext uri="{BB962C8B-B14F-4D97-AF65-F5344CB8AC3E}">
        <p14:creationId xmlns:p14="http://schemas.microsoft.com/office/powerpoint/2010/main" val="2463517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324CC-4FAD-4FEC-ACC0-8F90BAD46CCA}"/>
              </a:ext>
            </a:extLst>
          </p:cNvPr>
          <p:cNvSpPr>
            <a:spLocks noGrp="1"/>
          </p:cNvSpPr>
          <p:nvPr>
            <p:ph type="title"/>
          </p:nvPr>
        </p:nvSpPr>
        <p:spPr>
          <a:xfrm>
            <a:off x="331137" y="223136"/>
            <a:ext cx="8303761" cy="619522"/>
          </a:xfrm>
        </p:spPr>
        <p:txBody>
          <a:bodyPr/>
          <a:lstStyle/>
          <a:p>
            <a:pPr>
              <a:lnSpc>
                <a:spcPct val="110000"/>
              </a:lnSpc>
            </a:pPr>
            <a:r>
              <a:rPr lang="de-CH" dirty="0"/>
              <a:t>Danke für Ihre Aufmerksamkeit!</a:t>
            </a:r>
          </a:p>
        </p:txBody>
      </p:sp>
      <p:sp>
        <p:nvSpPr>
          <p:cNvPr id="4" name="Foliennummernplatzhalter 3">
            <a:extLst>
              <a:ext uri="{FF2B5EF4-FFF2-40B4-BE49-F238E27FC236}">
                <a16:creationId xmlns:a16="http://schemas.microsoft.com/office/drawing/2014/main" id="{B5862096-8D18-4AE1-A306-1EEB830E5F77}"/>
              </a:ext>
            </a:extLst>
          </p:cNvPr>
          <p:cNvSpPr>
            <a:spLocks noGrp="1"/>
          </p:cNvSpPr>
          <p:nvPr>
            <p:ph type="sldNum" sz="quarter" idx="12"/>
          </p:nvPr>
        </p:nvSpPr>
        <p:spPr/>
        <p:txBody>
          <a:bodyPr/>
          <a:lstStyle/>
          <a:p>
            <a:fld id="{F0000D35-D966-1247-9393-B9EFB552A7F1}" type="slidenum">
              <a:rPr lang="de-DE" smtClean="0"/>
              <a:pPr/>
              <a:t>55</a:t>
            </a:fld>
            <a:endParaRPr lang="de-DE"/>
          </a:p>
        </p:txBody>
      </p:sp>
      <p:pic>
        <p:nvPicPr>
          <p:cNvPr id="5" name="Grafik 4" descr="Ein Bild, das Animierter Cartoon, Animation, Cartoon, Text enthält.&#10;&#10;Automatisch generierte Beschreibung">
            <a:extLst>
              <a:ext uri="{FF2B5EF4-FFF2-40B4-BE49-F238E27FC236}">
                <a16:creationId xmlns:a16="http://schemas.microsoft.com/office/drawing/2014/main" id="{7BB6FB9A-475E-6C0D-0A38-ACD9E950C1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6760" y="960913"/>
            <a:ext cx="5518372" cy="3902031"/>
          </a:xfrm>
          <a:prstGeom prst="rect">
            <a:avLst/>
          </a:prstGeom>
          <a:ln>
            <a:noFill/>
          </a:ln>
          <a:effectLst>
            <a:softEdge rad="112500"/>
          </a:effectLst>
        </p:spPr>
      </p:pic>
      <p:sp>
        <p:nvSpPr>
          <p:cNvPr id="6" name="Textplatzhalter 8">
            <a:extLst>
              <a:ext uri="{FF2B5EF4-FFF2-40B4-BE49-F238E27FC236}">
                <a16:creationId xmlns:a16="http://schemas.microsoft.com/office/drawing/2014/main" id="{F92C7100-D4A3-BD94-F653-CC9AAEF3D60D}"/>
              </a:ext>
            </a:extLst>
          </p:cNvPr>
          <p:cNvSpPr txBox="1">
            <a:spLocks/>
          </p:cNvSpPr>
          <p:nvPr/>
        </p:nvSpPr>
        <p:spPr>
          <a:xfrm>
            <a:off x="445783" y="1312287"/>
            <a:ext cx="3502762" cy="345497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700" b="1" kern="1200">
                <a:solidFill>
                  <a:srgbClr val="575656"/>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700" b="1" kern="1200">
                <a:solidFill>
                  <a:srgbClr val="575656"/>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700" b="1" kern="1200">
                <a:solidFill>
                  <a:srgbClr val="575656"/>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700" b="1" kern="1200">
                <a:solidFill>
                  <a:srgbClr val="575656"/>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700" b="1" kern="1200">
                <a:solidFill>
                  <a:srgbClr val="575656"/>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de-CH" sz="1400" dirty="0"/>
              <a:t>Zweckverband</a:t>
            </a:r>
            <a:br>
              <a:rPr lang="de-CH" sz="1400" dirty="0"/>
            </a:br>
            <a:r>
              <a:rPr lang="de-CH" sz="1400" dirty="0"/>
              <a:t>Kehrichtverwertung</a:t>
            </a:r>
            <a:br>
              <a:rPr lang="de-CH" sz="1400" dirty="0"/>
            </a:br>
            <a:r>
              <a:rPr lang="de-CH" sz="1400" dirty="0"/>
              <a:t>Zürcher Oberland</a:t>
            </a:r>
          </a:p>
          <a:p>
            <a:pPr marL="0" indent="0">
              <a:lnSpc>
                <a:spcPct val="130000"/>
              </a:lnSpc>
              <a:buNone/>
            </a:pPr>
            <a:br>
              <a:rPr lang="de-CH" sz="1400" dirty="0"/>
            </a:br>
            <a:r>
              <a:rPr lang="de-CH" sz="1400" b="0" dirty="0"/>
              <a:t>Wildbachstrasse 2</a:t>
            </a:r>
            <a:br>
              <a:rPr lang="de-CH" sz="1400" b="0" dirty="0"/>
            </a:br>
            <a:r>
              <a:rPr lang="de-CH" sz="1400" b="0" dirty="0"/>
              <a:t>8340 Hinwil</a:t>
            </a:r>
          </a:p>
          <a:p>
            <a:pPr marL="0" indent="0">
              <a:lnSpc>
                <a:spcPct val="130000"/>
              </a:lnSpc>
              <a:buNone/>
            </a:pPr>
            <a:endParaRPr lang="de-CH" sz="1400" b="0" dirty="0"/>
          </a:p>
          <a:p>
            <a:pPr marL="0" indent="0">
              <a:lnSpc>
                <a:spcPct val="130000"/>
              </a:lnSpc>
              <a:buNone/>
            </a:pPr>
            <a:r>
              <a:rPr lang="de-CH" sz="1400" b="0" dirty="0"/>
              <a:t>Steffen Schrodt</a:t>
            </a:r>
            <a:br>
              <a:rPr lang="de-CH" sz="1400" b="0" dirty="0"/>
            </a:br>
            <a:r>
              <a:rPr lang="de-CH" sz="1400" b="0" dirty="0"/>
              <a:t>Geschäftsführer</a:t>
            </a:r>
            <a:br>
              <a:rPr lang="de-CH" sz="1400" b="0" dirty="0"/>
            </a:br>
            <a:r>
              <a:rPr lang="de-CH" sz="1400" b="0" dirty="0"/>
              <a:t>steffen.schrodt@kezo.ch</a:t>
            </a:r>
          </a:p>
          <a:p>
            <a:pPr marL="0" indent="0">
              <a:lnSpc>
                <a:spcPct val="130000"/>
              </a:lnSpc>
              <a:buNone/>
            </a:pPr>
            <a:endParaRPr lang="de-CH" sz="1400" b="0" dirty="0"/>
          </a:p>
          <a:p>
            <a:pPr marL="0" indent="0">
              <a:lnSpc>
                <a:spcPct val="130000"/>
              </a:lnSpc>
              <a:buNone/>
            </a:pPr>
            <a:endParaRPr lang="de-CH" sz="1400" b="0" dirty="0"/>
          </a:p>
          <a:p>
            <a:pPr marL="0" indent="0">
              <a:lnSpc>
                <a:spcPct val="130000"/>
              </a:lnSpc>
              <a:buNone/>
            </a:pPr>
            <a:endParaRPr lang="de-CH" sz="1400" b="0" dirty="0"/>
          </a:p>
          <a:p>
            <a:pPr>
              <a:lnSpc>
                <a:spcPct val="100000"/>
              </a:lnSpc>
              <a:spcBef>
                <a:spcPts val="0"/>
              </a:spcBef>
            </a:pPr>
            <a:endParaRPr lang="de-CH" sz="1600" dirty="0"/>
          </a:p>
          <a:p>
            <a:endParaRPr lang="de-CH" sz="1600" dirty="0"/>
          </a:p>
        </p:txBody>
      </p:sp>
      <p:sp>
        <p:nvSpPr>
          <p:cNvPr id="3" name="Fußzeilenplatzhalter 2">
            <a:extLst>
              <a:ext uri="{FF2B5EF4-FFF2-40B4-BE49-F238E27FC236}">
                <a16:creationId xmlns:a16="http://schemas.microsoft.com/office/drawing/2014/main" id="{A208DA64-660D-EFF6-7273-7664BA6C7241}"/>
              </a:ext>
            </a:extLst>
          </p:cNvPr>
          <p:cNvSpPr>
            <a:spLocks noGrp="1"/>
          </p:cNvSpPr>
          <p:nvPr>
            <p:ph type="ftr" sz="quarter" idx="11"/>
          </p:nvPr>
        </p:nvSpPr>
        <p:spPr/>
        <p:txBody>
          <a:bodyPr/>
          <a:lstStyle/>
          <a:p>
            <a:r>
              <a:rPr lang="de-DE"/>
              <a:t>Infoveranstaltung Masterplan, 7. Mai 2026</a:t>
            </a:r>
          </a:p>
        </p:txBody>
      </p:sp>
    </p:spTree>
    <p:extLst>
      <p:ext uri="{BB962C8B-B14F-4D97-AF65-F5344CB8AC3E}">
        <p14:creationId xmlns:p14="http://schemas.microsoft.com/office/powerpoint/2010/main" val="1024906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D4E72D-62E7-5E7D-972B-2753FA4823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924E69-BA04-8F65-B1C2-AC4FD8450747}"/>
              </a:ext>
            </a:extLst>
          </p:cNvPr>
          <p:cNvSpPr>
            <a:spLocks noGrp="1"/>
          </p:cNvSpPr>
          <p:nvPr>
            <p:ph type="title"/>
          </p:nvPr>
        </p:nvSpPr>
        <p:spPr>
          <a:xfrm>
            <a:off x="421139" y="224381"/>
            <a:ext cx="8303761" cy="619522"/>
          </a:xfrm>
        </p:spPr>
        <p:txBody>
          <a:bodyPr>
            <a:normAutofit/>
          </a:bodyPr>
          <a:lstStyle/>
          <a:p>
            <a:pPr>
              <a:lnSpc>
                <a:spcPct val="110000"/>
              </a:lnSpc>
            </a:pPr>
            <a:r>
              <a:rPr lang="de-CH" dirty="0">
                <a:solidFill>
                  <a:srgbClr val="0B823E"/>
                </a:solidFill>
              </a:rPr>
              <a:t>Vorgezogene Arbeiten</a:t>
            </a:r>
            <a:endParaRPr lang="de-CH" dirty="0"/>
          </a:p>
        </p:txBody>
      </p:sp>
      <p:sp>
        <p:nvSpPr>
          <p:cNvPr id="4" name="Foliennummernplatzhalter 3">
            <a:extLst>
              <a:ext uri="{FF2B5EF4-FFF2-40B4-BE49-F238E27FC236}">
                <a16:creationId xmlns:a16="http://schemas.microsoft.com/office/drawing/2014/main" id="{A9CAF49B-40A0-E4A3-69E3-16DCF36C5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3">
            <a:extLst>
              <a:ext uri="{FF2B5EF4-FFF2-40B4-BE49-F238E27FC236}">
                <a16:creationId xmlns:a16="http://schemas.microsoft.com/office/drawing/2014/main" id="{B4488BDE-AE70-9B4B-3373-607E453EFF7B}"/>
              </a:ext>
            </a:extLst>
          </p:cNvPr>
          <p:cNvSpPr>
            <a:spLocks noChangeArrowheads="1"/>
          </p:cNvSpPr>
          <p:nvPr/>
        </p:nvSpPr>
        <p:spPr bwMode="auto">
          <a:xfrm>
            <a:off x="419924" y="969276"/>
            <a:ext cx="4233214" cy="33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lnSpc>
                <a:spcPct val="110000"/>
              </a:lnSpc>
              <a:spcBef>
                <a:spcPts val="750"/>
              </a:spcBef>
              <a:spcAft>
                <a:spcPts val="300"/>
              </a:spcAft>
              <a:tabLst>
                <a:tab pos="219075" algn="l"/>
              </a:tabLst>
            </a:pPr>
            <a:r>
              <a:rPr lang="de-CH" sz="1300" dirty="0">
                <a:solidFill>
                  <a:srgbClr val="575656"/>
                </a:solidFill>
              </a:rPr>
              <a:t>	Neue Waage</a:t>
            </a:r>
          </a:p>
          <a:p>
            <a:pPr>
              <a:lnSpc>
                <a:spcPct val="110000"/>
              </a:lnSpc>
              <a:spcBef>
                <a:spcPts val="750"/>
              </a:spcBef>
              <a:spcAft>
                <a:spcPts val="300"/>
              </a:spcAft>
              <a:tabLst>
                <a:tab pos="219075" algn="l"/>
              </a:tabLst>
            </a:pPr>
            <a:r>
              <a:rPr lang="de-CH" sz="1300" dirty="0">
                <a:solidFill>
                  <a:srgbClr val="575656"/>
                </a:solidFill>
              </a:rPr>
              <a:t>	Neue Verkehrsführung und Werkleitungen</a:t>
            </a:r>
          </a:p>
          <a:p>
            <a:pPr>
              <a:lnSpc>
                <a:spcPct val="110000"/>
              </a:lnSpc>
              <a:spcBef>
                <a:spcPts val="750"/>
              </a:spcBef>
              <a:spcAft>
                <a:spcPts val="300"/>
              </a:spcAft>
              <a:tabLst>
                <a:tab pos="219075" algn="l"/>
              </a:tabLst>
            </a:pPr>
            <a:r>
              <a:rPr lang="de-CH" sz="1300" dirty="0">
                <a:solidFill>
                  <a:srgbClr val="575656"/>
                </a:solidFill>
              </a:rPr>
              <a:t>	Anpassungen an REKAS (Kadaversammelstelle)</a:t>
            </a:r>
          </a:p>
          <a:p>
            <a:pPr>
              <a:lnSpc>
                <a:spcPct val="110000"/>
              </a:lnSpc>
              <a:spcBef>
                <a:spcPts val="750"/>
              </a:spcBef>
              <a:spcAft>
                <a:spcPts val="300"/>
              </a:spcAft>
              <a:tabLst>
                <a:tab pos="219075" algn="l"/>
              </a:tabLst>
            </a:pPr>
            <a:r>
              <a:rPr lang="de-CH" sz="1300" dirty="0">
                <a:solidFill>
                  <a:srgbClr val="575656"/>
                </a:solidFill>
              </a:rPr>
              <a:t>	Neue Wildbachbrücke</a:t>
            </a:r>
            <a:endParaRPr lang="de-CH" sz="1300" b="1" dirty="0">
              <a:solidFill>
                <a:srgbClr val="575656"/>
              </a:solidFill>
            </a:endParaRPr>
          </a:p>
          <a:p>
            <a:pPr>
              <a:lnSpc>
                <a:spcPct val="110000"/>
              </a:lnSpc>
              <a:spcBef>
                <a:spcPts val="750"/>
              </a:spcBef>
              <a:spcAft>
                <a:spcPts val="300"/>
              </a:spcAft>
              <a:tabLst>
                <a:tab pos="219075" algn="l"/>
              </a:tabLst>
            </a:pPr>
            <a:r>
              <a:rPr lang="de-CH" sz="1300" dirty="0">
                <a:solidFill>
                  <a:srgbClr val="575656"/>
                </a:solidFill>
              </a:rPr>
              <a:t>	Rückbauten Bestand</a:t>
            </a:r>
          </a:p>
          <a:p>
            <a:pPr>
              <a:lnSpc>
                <a:spcPct val="110000"/>
              </a:lnSpc>
              <a:spcBef>
                <a:spcPts val="750"/>
              </a:spcBef>
              <a:spcAft>
                <a:spcPts val="300"/>
              </a:spcAft>
            </a:pPr>
            <a:endParaRPr lang="de-CH" sz="1300" dirty="0">
              <a:solidFill>
                <a:srgbClr val="575656"/>
              </a:solidFill>
            </a:endParaRPr>
          </a:p>
          <a:p>
            <a:pPr defTabSz="914400">
              <a:lnSpc>
                <a:spcPct val="110000"/>
              </a:lnSpc>
              <a:spcBef>
                <a:spcPts val="750"/>
              </a:spcBef>
            </a:pPr>
            <a:r>
              <a:rPr lang="de-CH" sz="1300" b="1" dirty="0">
                <a:solidFill>
                  <a:srgbClr val="575656"/>
                </a:solidFill>
                <a:sym typeface="Wingdings" panose="05000000000000000000" pitchFamily="2" charset="2"/>
              </a:rPr>
              <a:t>Baueingaben</a:t>
            </a:r>
            <a:endParaRPr lang="de-CH" sz="1300" b="1" dirty="0">
              <a:solidFill>
                <a:srgbClr val="575656"/>
              </a:solidFill>
            </a:endParaRPr>
          </a:p>
          <a:p>
            <a:pPr marL="177800" indent="-177800" defTabSz="914400">
              <a:lnSpc>
                <a:spcPct val="110000"/>
              </a:lnSpc>
              <a:spcBef>
                <a:spcPts val="750"/>
              </a:spcBef>
              <a:buFont typeface="Arial" panose="020B0604020202020204" pitchFamily="34" charset="0"/>
              <a:buChar char="•"/>
              <a:tabLst/>
            </a:pPr>
            <a:r>
              <a:rPr lang="de-CH" sz="1300" dirty="0">
                <a:solidFill>
                  <a:srgbClr val="575656"/>
                </a:solidFill>
              </a:rPr>
              <a:t>Brücke: 		Eingabe 17.02.2026</a:t>
            </a:r>
          </a:p>
          <a:p>
            <a:pPr marL="177800" indent="-177800" defTabSz="914400">
              <a:lnSpc>
                <a:spcPct val="110000"/>
              </a:lnSpc>
              <a:spcBef>
                <a:spcPts val="750"/>
              </a:spcBef>
              <a:buFont typeface="Arial" panose="020B0604020202020204" pitchFamily="34" charset="0"/>
              <a:buChar char="•"/>
              <a:tabLst/>
            </a:pPr>
            <a:r>
              <a:rPr lang="de-CH" sz="1300" dirty="0">
                <a:solidFill>
                  <a:srgbClr val="575656"/>
                </a:solidFill>
              </a:rPr>
              <a:t>Hochbau / Abbruch:	Eingabe 27.03.2026</a:t>
            </a:r>
          </a:p>
          <a:p>
            <a:pPr>
              <a:spcAft>
                <a:spcPts val="300"/>
              </a:spcAft>
            </a:pPr>
            <a:endParaRPr lang="de-CH" sz="1300" dirty="0">
              <a:solidFill>
                <a:srgbClr val="575656"/>
              </a:solidFill>
            </a:endParaRPr>
          </a:p>
        </p:txBody>
      </p:sp>
      <p:sp>
        <p:nvSpPr>
          <p:cNvPr id="8" name="Textfeld 7">
            <a:extLst>
              <a:ext uri="{FF2B5EF4-FFF2-40B4-BE49-F238E27FC236}">
                <a16:creationId xmlns:a16="http://schemas.microsoft.com/office/drawing/2014/main" id="{6A66D469-2150-CBDD-B20F-FD121F4BF469}"/>
              </a:ext>
            </a:extLst>
          </p:cNvPr>
          <p:cNvSpPr txBox="1"/>
          <p:nvPr/>
        </p:nvSpPr>
        <p:spPr>
          <a:xfrm>
            <a:off x="4807466" y="4512558"/>
            <a:ext cx="3030248" cy="438582"/>
          </a:xfrm>
          <a:prstGeom prst="rect">
            <a:avLst/>
          </a:prstGeom>
          <a:noFill/>
        </p:spPr>
        <p:txBody>
          <a:bodyPr wrap="square" rtlCol="0">
            <a:spAutoFit/>
          </a:bodyPr>
          <a:lstStyle/>
          <a:p>
            <a:pPr>
              <a:spcAft>
                <a:spcPts val="300"/>
              </a:spcAft>
            </a:pPr>
            <a:r>
              <a:rPr lang="de-CH" sz="1000" dirty="0">
                <a:solidFill>
                  <a:srgbClr val="575656"/>
                </a:solidFill>
                <a:latin typeface="Arial" panose="020B0604020202020204" pitchFamily="34" charset="0"/>
              </a:rPr>
              <a:t>	Rückbau		Neubau</a:t>
            </a:r>
          </a:p>
          <a:p>
            <a:endParaRPr lang="de-CH" sz="1000" dirty="0"/>
          </a:p>
        </p:txBody>
      </p:sp>
      <p:pic>
        <p:nvPicPr>
          <p:cNvPr id="5" name="Picture 2" descr="Grüner Haken (Bildinfo und Lizenz)">
            <a:extLst>
              <a:ext uri="{FF2B5EF4-FFF2-40B4-BE49-F238E27FC236}">
                <a16:creationId xmlns:a16="http://schemas.microsoft.com/office/drawing/2014/main" id="{8169E04F-9B83-AB2A-5DE1-D49424DA304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993574" y="3400637"/>
            <a:ext cx="309223" cy="309223"/>
          </a:xfrm>
          <a:prstGeom prst="rect">
            <a:avLst/>
          </a:prstGeom>
          <a:solidFill>
            <a:schemeClr val="tx1"/>
          </a:solidFill>
        </p:spPr>
      </p:pic>
      <p:pic>
        <p:nvPicPr>
          <p:cNvPr id="6" name="Picture 2" descr="Grüner Haken (Bildinfo und Lizenz)">
            <a:extLst>
              <a:ext uri="{FF2B5EF4-FFF2-40B4-BE49-F238E27FC236}">
                <a16:creationId xmlns:a16="http://schemas.microsoft.com/office/drawing/2014/main" id="{ED0E400D-BB9F-0322-E656-8B0F2602B18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037976" y="3734981"/>
            <a:ext cx="309223" cy="309223"/>
          </a:xfrm>
          <a:prstGeom prst="rect">
            <a:avLst/>
          </a:prstGeom>
          <a:solidFill>
            <a:schemeClr val="tx1"/>
          </a:solidFill>
        </p:spPr>
      </p:pic>
      <p:sp>
        <p:nvSpPr>
          <p:cNvPr id="9" name="Fußzeilenplatzhalter 8">
            <a:extLst>
              <a:ext uri="{FF2B5EF4-FFF2-40B4-BE49-F238E27FC236}">
                <a16:creationId xmlns:a16="http://schemas.microsoft.com/office/drawing/2014/main" id="{E9DB7DBB-6D68-3E9B-CE03-223E45AFD560}"/>
              </a:ext>
            </a:extLst>
          </p:cNvPr>
          <p:cNvSpPr>
            <a:spLocks noGrp="1"/>
          </p:cNvSpPr>
          <p:nvPr>
            <p:ph type="ftr" sz="quarter" idx="11"/>
          </p:nvPr>
        </p:nvSpPr>
        <p:spPr/>
        <p:txBody>
          <a:bodyPr/>
          <a:lstStyle/>
          <a:p>
            <a:r>
              <a:rPr lang="de-DE"/>
              <a:t>Infoveranstaltung Masterplan, 7. Mai 2026</a:t>
            </a:r>
          </a:p>
        </p:txBody>
      </p:sp>
      <p:pic>
        <p:nvPicPr>
          <p:cNvPr id="12" name="Grafik 11" descr="Marke 1 mit einfarbiger Füllung">
            <a:extLst>
              <a:ext uri="{FF2B5EF4-FFF2-40B4-BE49-F238E27FC236}">
                <a16:creationId xmlns:a16="http://schemas.microsoft.com/office/drawing/2014/main" id="{738EFC09-ACD6-ADC5-F3C5-D939CB67E96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4971" y="1021278"/>
            <a:ext cx="274320" cy="274320"/>
          </a:xfrm>
          <a:prstGeom prst="rect">
            <a:avLst/>
          </a:prstGeom>
        </p:spPr>
      </p:pic>
      <p:pic>
        <p:nvPicPr>
          <p:cNvPr id="24" name="Grafik 23" descr="Abzeichen mit einfarbiger Füllung">
            <a:extLst>
              <a:ext uri="{FF2B5EF4-FFF2-40B4-BE49-F238E27FC236}">
                <a16:creationId xmlns:a16="http://schemas.microsoft.com/office/drawing/2014/main" id="{71C6E8C3-9383-51F6-8665-9843779D75F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4971" y="1374754"/>
            <a:ext cx="274320" cy="274320"/>
          </a:xfrm>
          <a:prstGeom prst="rect">
            <a:avLst/>
          </a:prstGeom>
        </p:spPr>
      </p:pic>
      <p:pic>
        <p:nvPicPr>
          <p:cNvPr id="26" name="Grafik 25" descr="Marke 3 mit einfarbiger Füllung">
            <a:extLst>
              <a:ext uri="{FF2B5EF4-FFF2-40B4-BE49-F238E27FC236}">
                <a16:creationId xmlns:a16="http://schemas.microsoft.com/office/drawing/2014/main" id="{3F21EF9B-2DDA-7910-E9D9-3AB64AD4D34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04971" y="1728230"/>
            <a:ext cx="274320" cy="274320"/>
          </a:xfrm>
          <a:prstGeom prst="rect">
            <a:avLst/>
          </a:prstGeom>
        </p:spPr>
      </p:pic>
      <p:pic>
        <p:nvPicPr>
          <p:cNvPr id="28" name="Grafik 27" descr="Marke 4 mit einfarbiger Füllung">
            <a:extLst>
              <a:ext uri="{FF2B5EF4-FFF2-40B4-BE49-F238E27FC236}">
                <a16:creationId xmlns:a16="http://schemas.microsoft.com/office/drawing/2014/main" id="{B3988CC1-7202-F868-C791-03FF3B8D6AE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04971" y="2081706"/>
            <a:ext cx="274320" cy="274320"/>
          </a:xfrm>
          <a:prstGeom prst="rect">
            <a:avLst/>
          </a:prstGeom>
        </p:spPr>
      </p:pic>
      <p:pic>
        <p:nvPicPr>
          <p:cNvPr id="30" name="Grafik 29" descr="Marke 5 mit einfarbiger Füllung">
            <a:extLst>
              <a:ext uri="{FF2B5EF4-FFF2-40B4-BE49-F238E27FC236}">
                <a16:creationId xmlns:a16="http://schemas.microsoft.com/office/drawing/2014/main" id="{54F4A9BA-335C-2CDF-D7EE-968E026AF95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4971" y="2435183"/>
            <a:ext cx="274320" cy="274320"/>
          </a:xfrm>
          <a:prstGeom prst="rect">
            <a:avLst/>
          </a:prstGeom>
        </p:spPr>
      </p:pic>
      <p:grpSp>
        <p:nvGrpSpPr>
          <p:cNvPr id="42" name="Gruppieren 41">
            <a:extLst>
              <a:ext uri="{FF2B5EF4-FFF2-40B4-BE49-F238E27FC236}">
                <a16:creationId xmlns:a16="http://schemas.microsoft.com/office/drawing/2014/main" id="{2AF7432A-88DC-824E-13FD-7FACD9EA2987}"/>
              </a:ext>
            </a:extLst>
          </p:cNvPr>
          <p:cNvGrpSpPr/>
          <p:nvPr/>
        </p:nvGrpSpPr>
        <p:grpSpPr>
          <a:xfrm>
            <a:off x="4895850" y="1066800"/>
            <a:ext cx="3829050" cy="3419288"/>
            <a:chOff x="5157788" y="974532"/>
            <a:chExt cx="3829050" cy="3419288"/>
          </a:xfrm>
        </p:grpSpPr>
        <p:pic>
          <p:nvPicPr>
            <p:cNvPr id="43" name="Grafik 42" descr="Ein Bild, das Plan, Diagramm, Karte, Text enthält.&#10;&#10;KI-generierte Inhalte können fehlerhaft sein.">
              <a:extLst>
                <a:ext uri="{FF2B5EF4-FFF2-40B4-BE49-F238E27FC236}">
                  <a16:creationId xmlns:a16="http://schemas.microsoft.com/office/drawing/2014/main" id="{38CEB556-21D2-BD28-FB10-85F31A391160}"/>
                </a:ext>
              </a:extLst>
            </p:cNvPr>
            <p:cNvPicPr>
              <a:picLocks noChangeAspect="1"/>
            </p:cNvPicPr>
            <p:nvPr/>
          </p:nvPicPr>
          <p:blipFill>
            <a:blip r:embed="rId9"/>
            <a:stretch>
              <a:fillRect/>
            </a:stretch>
          </p:blipFill>
          <p:spPr>
            <a:xfrm>
              <a:off x="5157788" y="974532"/>
              <a:ext cx="3829050" cy="3385816"/>
            </a:xfrm>
            <a:prstGeom prst="rect">
              <a:avLst/>
            </a:prstGeom>
          </p:spPr>
        </p:pic>
        <p:pic>
          <p:nvPicPr>
            <p:cNvPr id="44" name="Grafik 43" descr="Marke 1 mit einfarbiger Füllung">
              <a:extLst>
                <a:ext uri="{FF2B5EF4-FFF2-40B4-BE49-F238E27FC236}">
                  <a16:creationId xmlns:a16="http://schemas.microsoft.com/office/drawing/2014/main" id="{FE2CF46E-643E-DAF9-BB8E-B281BDFA3BF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27271" y="2141517"/>
              <a:ext cx="274320" cy="274320"/>
            </a:xfrm>
            <a:prstGeom prst="rect">
              <a:avLst/>
            </a:prstGeom>
          </p:spPr>
        </p:pic>
        <p:pic>
          <p:nvPicPr>
            <p:cNvPr id="45" name="Grafik 44" descr="Abzeichen mit einfarbiger Füllung">
              <a:extLst>
                <a:ext uri="{FF2B5EF4-FFF2-40B4-BE49-F238E27FC236}">
                  <a16:creationId xmlns:a16="http://schemas.microsoft.com/office/drawing/2014/main" id="{917BACF6-843C-ED60-835E-6DA2632AF74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30287" y="2974340"/>
              <a:ext cx="274320" cy="274320"/>
            </a:xfrm>
            <a:prstGeom prst="rect">
              <a:avLst/>
            </a:prstGeom>
          </p:spPr>
        </p:pic>
        <p:pic>
          <p:nvPicPr>
            <p:cNvPr id="46" name="Grafik 45" descr="Abzeichen mit einfarbiger Füllung">
              <a:extLst>
                <a:ext uri="{FF2B5EF4-FFF2-40B4-BE49-F238E27FC236}">
                  <a16:creationId xmlns:a16="http://schemas.microsoft.com/office/drawing/2014/main" id="{79E41A0F-804F-DEC7-DA2E-0AD209F02B5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03270" y="2348097"/>
              <a:ext cx="274320" cy="274320"/>
            </a:xfrm>
            <a:prstGeom prst="rect">
              <a:avLst/>
            </a:prstGeom>
          </p:spPr>
        </p:pic>
        <p:pic>
          <p:nvPicPr>
            <p:cNvPr id="47" name="Grafik 46" descr="Marke 4 mit einfarbiger Füllung">
              <a:extLst>
                <a:ext uri="{FF2B5EF4-FFF2-40B4-BE49-F238E27FC236}">
                  <a16:creationId xmlns:a16="http://schemas.microsoft.com/office/drawing/2014/main" id="{139CF40C-412C-D598-7C3B-D5D9516D42D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07478" y="4119500"/>
              <a:ext cx="274320" cy="274320"/>
            </a:xfrm>
            <a:prstGeom prst="rect">
              <a:avLst/>
            </a:prstGeom>
          </p:spPr>
        </p:pic>
        <p:pic>
          <p:nvPicPr>
            <p:cNvPr id="48" name="Grafik 47" descr="Marke 5 mit einfarbiger Füllung">
              <a:extLst>
                <a:ext uri="{FF2B5EF4-FFF2-40B4-BE49-F238E27FC236}">
                  <a16:creationId xmlns:a16="http://schemas.microsoft.com/office/drawing/2014/main" id="{BF3E8515-0DD0-981F-10C0-F90E14F8FC0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806241" y="2777588"/>
              <a:ext cx="274320" cy="274320"/>
            </a:xfrm>
            <a:prstGeom prst="rect">
              <a:avLst/>
            </a:prstGeom>
          </p:spPr>
        </p:pic>
        <p:pic>
          <p:nvPicPr>
            <p:cNvPr id="49" name="Grafik 48" descr="Marke 5 mit einfarbiger Füllung">
              <a:extLst>
                <a:ext uri="{FF2B5EF4-FFF2-40B4-BE49-F238E27FC236}">
                  <a16:creationId xmlns:a16="http://schemas.microsoft.com/office/drawing/2014/main" id="{2A4A8709-39F1-60EA-169A-5908DA68EB2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537067" y="3488128"/>
              <a:ext cx="274320" cy="274320"/>
            </a:xfrm>
            <a:prstGeom prst="rect">
              <a:avLst/>
            </a:prstGeom>
          </p:spPr>
        </p:pic>
        <p:pic>
          <p:nvPicPr>
            <p:cNvPr id="50" name="Grafik 49" descr="Marke 5 mit einfarbiger Füllung">
              <a:extLst>
                <a:ext uri="{FF2B5EF4-FFF2-40B4-BE49-F238E27FC236}">
                  <a16:creationId xmlns:a16="http://schemas.microsoft.com/office/drawing/2014/main" id="{B5C5785D-2262-35BB-F262-8A25059D628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264429" y="3640529"/>
              <a:ext cx="274320" cy="274320"/>
            </a:xfrm>
            <a:prstGeom prst="rect">
              <a:avLst/>
            </a:prstGeom>
          </p:spPr>
        </p:pic>
        <p:pic>
          <p:nvPicPr>
            <p:cNvPr id="51" name="Grafik 50" descr="Marke 5 mit einfarbiger Füllung">
              <a:extLst>
                <a:ext uri="{FF2B5EF4-FFF2-40B4-BE49-F238E27FC236}">
                  <a16:creationId xmlns:a16="http://schemas.microsoft.com/office/drawing/2014/main" id="{E43D6CF7-1607-CA56-20D5-6A390876FCA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144688" y="3271982"/>
              <a:ext cx="274320" cy="274320"/>
            </a:xfrm>
            <a:prstGeom prst="rect">
              <a:avLst/>
            </a:prstGeom>
          </p:spPr>
        </p:pic>
        <p:pic>
          <p:nvPicPr>
            <p:cNvPr id="52" name="Grafik 51" descr="Marke 5 mit einfarbiger Füllung">
              <a:extLst>
                <a:ext uri="{FF2B5EF4-FFF2-40B4-BE49-F238E27FC236}">
                  <a16:creationId xmlns:a16="http://schemas.microsoft.com/office/drawing/2014/main" id="{77C3ED7D-FB98-159E-C6A6-CCB2DC02044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00153" y="2837180"/>
              <a:ext cx="274320" cy="274320"/>
            </a:xfrm>
            <a:prstGeom prst="rect">
              <a:avLst/>
            </a:prstGeom>
          </p:spPr>
        </p:pic>
        <p:pic>
          <p:nvPicPr>
            <p:cNvPr id="53" name="Grafik 52" descr="Marke 5 mit einfarbiger Füllung">
              <a:extLst>
                <a:ext uri="{FF2B5EF4-FFF2-40B4-BE49-F238E27FC236}">
                  <a16:creationId xmlns:a16="http://schemas.microsoft.com/office/drawing/2014/main" id="{D99A5C72-19A7-EA72-705E-D9CA6809CB1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890355" y="1816100"/>
              <a:ext cx="274320" cy="274320"/>
            </a:xfrm>
            <a:prstGeom prst="rect">
              <a:avLst/>
            </a:prstGeom>
          </p:spPr>
        </p:pic>
      </p:grpSp>
      <p:sp>
        <p:nvSpPr>
          <p:cNvPr id="54" name="Rechteck 53">
            <a:extLst>
              <a:ext uri="{FF2B5EF4-FFF2-40B4-BE49-F238E27FC236}">
                <a16:creationId xmlns:a16="http://schemas.microsoft.com/office/drawing/2014/main" id="{E4026686-A08C-80DF-FCF2-FC0BF00CBB24}"/>
              </a:ext>
            </a:extLst>
          </p:cNvPr>
          <p:cNvSpPr/>
          <p:nvPr/>
        </p:nvSpPr>
        <p:spPr>
          <a:xfrm>
            <a:off x="4916384" y="4572000"/>
            <a:ext cx="403761" cy="130629"/>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13D6C0F5-2BA5-1DE8-7624-585218D40FA3}"/>
              </a:ext>
            </a:extLst>
          </p:cNvPr>
          <p:cNvSpPr/>
          <p:nvPr/>
        </p:nvSpPr>
        <p:spPr>
          <a:xfrm>
            <a:off x="6286006" y="4564083"/>
            <a:ext cx="403761" cy="13062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Marke 3 mit einfarbiger Füllung">
            <a:extLst>
              <a:ext uri="{FF2B5EF4-FFF2-40B4-BE49-F238E27FC236}">
                <a16:creationId xmlns:a16="http://schemas.microsoft.com/office/drawing/2014/main" id="{DEC5CD11-D6DF-5A6B-79E5-4F6C8AB1E6A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506119" y="2893612"/>
            <a:ext cx="274320" cy="274320"/>
          </a:xfrm>
          <a:prstGeom prst="rect">
            <a:avLst/>
          </a:prstGeom>
        </p:spPr>
      </p:pic>
    </p:spTree>
    <p:extLst>
      <p:ext uri="{BB962C8B-B14F-4D97-AF65-F5344CB8AC3E}">
        <p14:creationId xmlns:p14="http://schemas.microsoft.com/office/powerpoint/2010/main" val="2249498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324CC-4FAD-4FEC-ACC0-8F90BAD46CCA}"/>
              </a:ext>
            </a:extLst>
          </p:cNvPr>
          <p:cNvSpPr>
            <a:spLocks noGrp="1"/>
          </p:cNvSpPr>
          <p:nvPr>
            <p:ph type="title"/>
          </p:nvPr>
        </p:nvSpPr>
        <p:spPr>
          <a:xfrm>
            <a:off x="400475" y="231024"/>
            <a:ext cx="8303761" cy="619522"/>
          </a:xfrm>
        </p:spPr>
        <p:txBody>
          <a:bodyPr/>
          <a:lstStyle/>
          <a:p>
            <a:pPr>
              <a:lnSpc>
                <a:spcPct val="110000"/>
              </a:lnSpc>
            </a:pPr>
            <a:r>
              <a:rPr lang="de-CH" dirty="0"/>
              <a:t>Abfall früher …</a:t>
            </a:r>
          </a:p>
        </p:txBody>
      </p:sp>
      <p:sp>
        <p:nvSpPr>
          <p:cNvPr id="3" name="Inhaltsplatzhalter 2">
            <a:extLst>
              <a:ext uri="{FF2B5EF4-FFF2-40B4-BE49-F238E27FC236}">
                <a16:creationId xmlns:a16="http://schemas.microsoft.com/office/drawing/2014/main" id="{A88DDCFE-2755-4A59-92CB-E086C8E64E41}"/>
              </a:ext>
            </a:extLst>
          </p:cNvPr>
          <p:cNvSpPr>
            <a:spLocks noGrp="1"/>
          </p:cNvSpPr>
          <p:nvPr>
            <p:ph idx="1"/>
          </p:nvPr>
        </p:nvSpPr>
        <p:spPr>
          <a:xfrm>
            <a:off x="413001" y="599089"/>
            <a:ext cx="3661065" cy="3878818"/>
          </a:xfrm>
        </p:spPr>
        <p:txBody>
          <a:bodyPr vert="horz" lIns="91440" tIns="45720" rIns="91440" bIns="45720" rtlCol="0" anchor="t">
            <a:noAutofit/>
          </a:bodyPr>
          <a:lstStyle/>
          <a:p>
            <a:pPr>
              <a:lnSpc>
                <a:spcPct val="110000"/>
              </a:lnSpc>
            </a:pPr>
            <a:endParaRPr lang="de-CH" sz="1600" dirty="0">
              <a:effectLst/>
              <a:ea typeface="Calibri" panose="020F0502020204030204" pitchFamily="34" charset="0"/>
            </a:endParaRPr>
          </a:p>
          <a:p>
            <a:pPr marL="0" indent="0">
              <a:lnSpc>
                <a:spcPct val="110000"/>
              </a:lnSpc>
              <a:buNone/>
            </a:pPr>
            <a:r>
              <a:rPr lang="de-CH" b="1" dirty="0">
                <a:ea typeface="Calibri" panose="020F0502020204030204" pitchFamily="34" charset="0"/>
              </a:rPr>
              <a:t>Das Deponieren von Abfall:</a:t>
            </a:r>
          </a:p>
          <a:p>
            <a:pPr>
              <a:lnSpc>
                <a:spcPct val="110000"/>
              </a:lnSpc>
            </a:pPr>
            <a:r>
              <a:rPr lang="de-CH" dirty="0">
                <a:ea typeface="Calibri" panose="020F0502020204030204" pitchFamily="34" charset="0"/>
              </a:rPr>
              <a:t>verursacht klimaschädliche Gase</a:t>
            </a:r>
          </a:p>
          <a:p>
            <a:pPr>
              <a:lnSpc>
                <a:spcPct val="110000"/>
              </a:lnSpc>
            </a:pPr>
            <a:r>
              <a:rPr lang="de-CH" dirty="0">
                <a:ea typeface="Calibri" panose="020F0502020204030204" pitchFamily="34" charset="0"/>
              </a:rPr>
              <a:t>kontaminiert das Grundwasser</a:t>
            </a:r>
          </a:p>
          <a:p>
            <a:pPr>
              <a:lnSpc>
                <a:spcPct val="110000"/>
              </a:lnSpc>
            </a:pPr>
            <a:r>
              <a:rPr lang="de-CH" dirty="0">
                <a:ea typeface="Calibri" panose="020F0502020204030204" pitchFamily="34" charset="0"/>
              </a:rPr>
              <a:t>führt zu grossem Landbedarf</a:t>
            </a:r>
          </a:p>
          <a:p>
            <a:pPr>
              <a:lnSpc>
                <a:spcPct val="110000"/>
              </a:lnSpc>
            </a:pPr>
            <a:r>
              <a:rPr lang="de-CH" dirty="0">
                <a:ea typeface="Calibri" panose="020F0502020204030204" pitchFamily="34" charset="0"/>
              </a:rPr>
              <a:t>gefährdet Mensch und Tier</a:t>
            </a:r>
          </a:p>
        </p:txBody>
      </p:sp>
      <p:sp>
        <p:nvSpPr>
          <p:cNvPr id="4" name="Foliennummernplatzhalter 3">
            <a:extLst>
              <a:ext uri="{FF2B5EF4-FFF2-40B4-BE49-F238E27FC236}">
                <a16:creationId xmlns:a16="http://schemas.microsoft.com/office/drawing/2014/main" id="{B5862096-8D18-4AE1-A306-1EEB830E5F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Grafik 5">
            <a:extLst>
              <a:ext uri="{FF2B5EF4-FFF2-40B4-BE49-F238E27FC236}">
                <a16:creationId xmlns:a16="http://schemas.microsoft.com/office/drawing/2014/main" id="{85E01CA8-C442-F465-FE8A-C6B0F433C2F6}"/>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154613" y="1066800"/>
            <a:ext cx="3582987" cy="2873375"/>
          </a:xfrm>
          <a:prstGeom prst="rect">
            <a:avLst/>
          </a:prstGeom>
        </p:spPr>
      </p:pic>
      <p:sp>
        <p:nvSpPr>
          <p:cNvPr id="8" name="Textfeld 7">
            <a:extLst>
              <a:ext uri="{FF2B5EF4-FFF2-40B4-BE49-F238E27FC236}">
                <a16:creationId xmlns:a16="http://schemas.microsoft.com/office/drawing/2014/main" id="{6B965080-BEEC-B31B-BE19-3B26EBF4B0C9}"/>
              </a:ext>
            </a:extLst>
          </p:cNvPr>
          <p:cNvSpPr txBox="1"/>
          <p:nvPr/>
        </p:nvSpPr>
        <p:spPr>
          <a:xfrm>
            <a:off x="5060452" y="3940175"/>
            <a:ext cx="5720080" cy="279757"/>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CH" sz="1200" b="0" i="1" u="none" strike="noStrike" kern="1200" cap="none" spc="0" normalizeH="0" baseline="0" noProof="0" dirty="0">
                <a:ln>
                  <a:noFill/>
                </a:ln>
                <a:solidFill>
                  <a:srgbClr val="575656"/>
                </a:solidFill>
                <a:effectLst/>
                <a:uLnTx/>
                <a:uFillTx/>
                <a:latin typeface="Arial" panose="020B0604020202020204" pitchFamily="34" charset="0"/>
                <a:ea typeface="Calibri" panose="020F0502020204030204" pitchFamily="34" charset="0"/>
                <a:cs typeface="Arial" panose="020B0604020202020204" pitchFamily="34" charset="0"/>
              </a:rPr>
              <a:t>Abfallbehandlung in der Schweiz in den 70er-Jahren</a:t>
            </a:r>
          </a:p>
        </p:txBody>
      </p:sp>
      <p:sp>
        <p:nvSpPr>
          <p:cNvPr id="5" name="Fußzeilenplatzhalter 4">
            <a:extLst>
              <a:ext uri="{FF2B5EF4-FFF2-40B4-BE49-F238E27FC236}">
                <a16:creationId xmlns:a16="http://schemas.microsoft.com/office/drawing/2014/main" id="{E5D247C0-63C8-D130-63A5-21D97ED05387}"/>
              </a:ext>
            </a:extLst>
          </p:cNvPr>
          <p:cNvSpPr>
            <a:spLocks noGrp="1"/>
          </p:cNvSpPr>
          <p:nvPr>
            <p:ph type="ftr" sz="quarter" idx="11"/>
          </p:nvPr>
        </p:nvSpPr>
        <p:spPr/>
        <p:txBody>
          <a:bodyPr/>
          <a:lstStyle/>
          <a:p>
            <a:r>
              <a:rPr lang="de-DE"/>
              <a:t>Infoveranstaltung Masterplan, 7. Mai 2026</a:t>
            </a:r>
          </a:p>
        </p:txBody>
      </p:sp>
    </p:spTree>
    <p:extLst>
      <p:ext uri="{BB962C8B-B14F-4D97-AF65-F5344CB8AC3E}">
        <p14:creationId xmlns:p14="http://schemas.microsoft.com/office/powerpoint/2010/main" val="2668121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35FD3-51A4-9445-2C23-37399D9154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06812E-60E4-225F-2227-92DEA2615AF3}"/>
              </a:ext>
            </a:extLst>
          </p:cNvPr>
          <p:cNvSpPr>
            <a:spLocks noGrp="1"/>
          </p:cNvSpPr>
          <p:nvPr>
            <p:ph type="title"/>
          </p:nvPr>
        </p:nvSpPr>
        <p:spPr>
          <a:xfrm>
            <a:off x="400475" y="231024"/>
            <a:ext cx="8303761" cy="619522"/>
          </a:xfrm>
        </p:spPr>
        <p:txBody>
          <a:bodyPr/>
          <a:lstStyle/>
          <a:p>
            <a:pPr>
              <a:lnSpc>
                <a:spcPct val="110000"/>
              </a:lnSpc>
            </a:pPr>
            <a:r>
              <a:rPr lang="de-CH" dirty="0"/>
              <a:t>… und heute</a:t>
            </a:r>
          </a:p>
        </p:txBody>
      </p:sp>
      <p:sp>
        <p:nvSpPr>
          <p:cNvPr id="3" name="Inhaltsplatzhalter 2">
            <a:extLst>
              <a:ext uri="{FF2B5EF4-FFF2-40B4-BE49-F238E27FC236}">
                <a16:creationId xmlns:a16="http://schemas.microsoft.com/office/drawing/2014/main" id="{A9B9EF7F-7574-1D29-FFF6-D2D9E9A37B60}"/>
              </a:ext>
            </a:extLst>
          </p:cNvPr>
          <p:cNvSpPr>
            <a:spLocks noGrp="1"/>
          </p:cNvSpPr>
          <p:nvPr>
            <p:ph idx="1"/>
          </p:nvPr>
        </p:nvSpPr>
        <p:spPr>
          <a:xfrm>
            <a:off x="413001" y="599089"/>
            <a:ext cx="4584449" cy="3878818"/>
          </a:xfrm>
        </p:spPr>
        <p:txBody>
          <a:bodyPr vert="horz" lIns="91440" tIns="45720" rIns="91440" bIns="45720" rtlCol="0" anchor="t">
            <a:noAutofit/>
          </a:bodyPr>
          <a:lstStyle/>
          <a:p>
            <a:pPr>
              <a:lnSpc>
                <a:spcPct val="110000"/>
              </a:lnSpc>
            </a:pPr>
            <a:endParaRPr lang="de-CH" sz="1600" dirty="0">
              <a:effectLst/>
              <a:ea typeface="Calibri" panose="020F0502020204030204" pitchFamily="34" charset="0"/>
            </a:endParaRPr>
          </a:p>
          <a:p>
            <a:pPr marL="0" indent="0">
              <a:lnSpc>
                <a:spcPct val="110000"/>
              </a:lnSpc>
              <a:buNone/>
            </a:pPr>
            <a:r>
              <a:rPr lang="de-CH" b="1" dirty="0">
                <a:ea typeface="Calibri" panose="020F0502020204030204" pitchFamily="34" charset="0"/>
              </a:rPr>
              <a:t>Die thermische Verwertung von Abfall:</a:t>
            </a:r>
          </a:p>
          <a:p>
            <a:pPr>
              <a:lnSpc>
                <a:spcPct val="110000"/>
              </a:lnSpc>
            </a:pPr>
            <a:r>
              <a:rPr lang="de-CH" dirty="0">
                <a:ea typeface="Calibri" panose="020F0502020204030204" pitchFamily="34" charset="0"/>
              </a:rPr>
              <a:t>reduziert Volumen und Gewicht des Abfalls</a:t>
            </a:r>
          </a:p>
          <a:p>
            <a:pPr>
              <a:lnSpc>
                <a:spcPct val="110000"/>
              </a:lnSpc>
            </a:pPr>
            <a:r>
              <a:rPr lang="de-CH" dirty="0">
                <a:ea typeface="Calibri" panose="020F0502020204030204" pitchFamily="34" charset="0"/>
              </a:rPr>
              <a:t>beseitigt Krankheitserreger</a:t>
            </a:r>
          </a:p>
          <a:p>
            <a:pPr>
              <a:lnSpc>
                <a:spcPct val="110000"/>
              </a:lnSpc>
            </a:pPr>
            <a:r>
              <a:rPr lang="de-CH" dirty="0">
                <a:ea typeface="Calibri" panose="020F0502020204030204" pitchFamily="34" charset="0"/>
              </a:rPr>
              <a:t>reduziert klimaschädliche Gase</a:t>
            </a:r>
          </a:p>
          <a:p>
            <a:pPr>
              <a:lnSpc>
                <a:spcPct val="110000"/>
              </a:lnSpc>
            </a:pPr>
            <a:r>
              <a:rPr lang="de-CH" dirty="0">
                <a:ea typeface="Calibri" panose="020F0502020204030204" pitchFamily="34" charset="0"/>
              </a:rPr>
              <a:t>gewinnt Wertstoffe zurück</a:t>
            </a:r>
          </a:p>
          <a:p>
            <a:pPr>
              <a:lnSpc>
                <a:spcPct val="110000"/>
              </a:lnSpc>
            </a:pPr>
            <a:r>
              <a:rPr lang="de-CH" dirty="0">
                <a:ea typeface="Calibri" panose="020F0502020204030204" pitchFamily="34" charset="0"/>
              </a:rPr>
              <a:t>produziert wertvolle Energie in Form von </a:t>
            </a:r>
            <a:br>
              <a:rPr lang="de-CH" dirty="0">
                <a:ea typeface="Calibri" panose="020F0502020204030204" pitchFamily="34" charset="0"/>
              </a:rPr>
            </a:br>
            <a:r>
              <a:rPr lang="de-CH" dirty="0">
                <a:ea typeface="Calibri" panose="020F0502020204030204" pitchFamily="34" charset="0"/>
              </a:rPr>
              <a:t>Wärme und Strom</a:t>
            </a:r>
          </a:p>
        </p:txBody>
      </p:sp>
      <p:sp>
        <p:nvSpPr>
          <p:cNvPr id="4" name="Foliennummernplatzhalter 3">
            <a:extLst>
              <a:ext uri="{FF2B5EF4-FFF2-40B4-BE49-F238E27FC236}">
                <a16:creationId xmlns:a16="http://schemas.microsoft.com/office/drawing/2014/main" id="{87E4B30C-A318-8BE5-3F5B-674CFA0BEBC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Fußzeilenplatzhalter 4">
            <a:extLst>
              <a:ext uri="{FF2B5EF4-FFF2-40B4-BE49-F238E27FC236}">
                <a16:creationId xmlns:a16="http://schemas.microsoft.com/office/drawing/2014/main" id="{843015C8-77C5-6945-ECF6-D5801CDABCE6}"/>
              </a:ext>
            </a:extLst>
          </p:cNvPr>
          <p:cNvSpPr>
            <a:spLocks noGrp="1"/>
          </p:cNvSpPr>
          <p:nvPr>
            <p:ph type="ftr" sz="quarter" idx="11"/>
          </p:nvPr>
        </p:nvSpPr>
        <p:spPr/>
        <p:txBody>
          <a:bodyPr/>
          <a:lstStyle/>
          <a:p>
            <a:r>
              <a:rPr lang="de-DE"/>
              <a:t>Infoveranstaltung Masterplan, 7. Mai 2026</a:t>
            </a:r>
          </a:p>
        </p:txBody>
      </p:sp>
      <p:pic>
        <p:nvPicPr>
          <p:cNvPr id="8" name="Grafik 7">
            <a:extLst>
              <a:ext uri="{FF2B5EF4-FFF2-40B4-BE49-F238E27FC236}">
                <a16:creationId xmlns:a16="http://schemas.microsoft.com/office/drawing/2014/main" id="{558D04AE-5C6D-6F2F-57EE-C92EA44F1D2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148263" y="1066799"/>
            <a:ext cx="3576637" cy="3700463"/>
          </a:xfrm>
          <a:prstGeom prst="rect">
            <a:avLst/>
          </a:prstGeom>
        </p:spPr>
      </p:pic>
    </p:spTree>
    <p:extLst>
      <p:ext uri="{BB962C8B-B14F-4D97-AF65-F5344CB8AC3E}">
        <p14:creationId xmlns:p14="http://schemas.microsoft.com/office/powerpoint/2010/main" val="4021381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324CC-4FAD-4FEC-ACC0-8F90BAD46CCA}"/>
              </a:ext>
            </a:extLst>
          </p:cNvPr>
          <p:cNvSpPr>
            <a:spLocks noGrp="1"/>
          </p:cNvSpPr>
          <p:nvPr>
            <p:ph type="title"/>
          </p:nvPr>
        </p:nvSpPr>
        <p:spPr>
          <a:xfrm>
            <a:off x="406738" y="227331"/>
            <a:ext cx="8303761" cy="619522"/>
          </a:xfrm>
        </p:spPr>
        <p:txBody>
          <a:bodyPr/>
          <a:lstStyle/>
          <a:p>
            <a:pPr>
              <a:lnSpc>
                <a:spcPct val="110000"/>
              </a:lnSpc>
            </a:pPr>
            <a:r>
              <a:rPr lang="de-CH" dirty="0"/>
              <a:t>Der Zweckverband KEZO</a:t>
            </a:r>
          </a:p>
        </p:txBody>
      </p:sp>
      <p:sp>
        <p:nvSpPr>
          <p:cNvPr id="3" name="Inhaltsplatzhalter 2">
            <a:extLst>
              <a:ext uri="{FF2B5EF4-FFF2-40B4-BE49-F238E27FC236}">
                <a16:creationId xmlns:a16="http://schemas.microsoft.com/office/drawing/2014/main" id="{A88DDCFE-2755-4A59-92CB-E086C8E64E41}"/>
              </a:ext>
            </a:extLst>
          </p:cNvPr>
          <p:cNvSpPr>
            <a:spLocks noGrp="1"/>
          </p:cNvSpPr>
          <p:nvPr>
            <p:ph idx="1"/>
          </p:nvPr>
        </p:nvSpPr>
        <p:spPr>
          <a:xfrm>
            <a:off x="420087" y="980670"/>
            <a:ext cx="4276875" cy="3878818"/>
          </a:xfrm>
        </p:spPr>
        <p:txBody>
          <a:bodyPr vert="horz" lIns="91440" tIns="45720" rIns="91440" bIns="45720" rtlCol="0" anchor="t">
            <a:noAutofit/>
          </a:bodyPr>
          <a:lstStyle/>
          <a:p>
            <a:pPr marL="0" indent="0">
              <a:lnSpc>
                <a:spcPct val="110000"/>
              </a:lnSpc>
              <a:buNone/>
            </a:pPr>
            <a:r>
              <a:rPr lang="de-CH" b="1" dirty="0">
                <a:effectLst/>
                <a:ea typeface="Calibri" panose="020F0502020204030204" pitchFamily="34" charset="0"/>
              </a:rPr>
              <a:t>Geschichte</a:t>
            </a:r>
          </a:p>
          <a:p>
            <a:pPr>
              <a:lnSpc>
                <a:spcPct val="110000"/>
              </a:lnSpc>
            </a:pPr>
            <a:r>
              <a:rPr lang="de-CH" dirty="0">
                <a:effectLst/>
                <a:ea typeface="Calibri" panose="020F0502020204030204" pitchFamily="34" charset="0"/>
              </a:rPr>
              <a:t>1961 Gründung der KEZO (18 </a:t>
            </a:r>
            <a:r>
              <a:rPr lang="de-CH" dirty="0" err="1">
                <a:effectLst/>
                <a:ea typeface="Calibri" panose="020F0502020204030204" pitchFamily="34" charset="0"/>
              </a:rPr>
              <a:t>Gmd</a:t>
            </a:r>
            <a:r>
              <a:rPr lang="de-CH" dirty="0">
                <a:effectLst/>
                <a:ea typeface="Calibri" panose="020F0502020204030204" pitchFamily="34" charset="0"/>
              </a:rPr>
              <a:t>.)</a:t>
            </a:r>
          </a:p>
          <a:p>
            <a:pPr>
              <a:lnSpc>
                <a:spcPct val="110000"/>
              </a:lnSpc>
            </a:pPr>
            <a:r>
              <a:rPr lang="de-CH" dirty="0">
                <a:ea typeface="Calibri" panose="020F0502020204030204" pitchFamily="34" charset="0"/>
              </a:rPr>
              <a:t>1963 Eröffnung Kehricht-Kompostieranlage</a:t>
            </a:r>
          </a:p>
          <a:p>
            <a:pPr>
              <a:lnSpc>
                <a:spcPct val="110000"/>
              </a:lnSpc>
            </a:pPr>
            <a:r>
              <a:rPr lang="de-CH" dirty="0">
                <a:ea typeface="Calibri" panose="020F0502020204030204" pitchFamily="34" charset="0"/>
              </a:rPr>
              <a:t>1971 Erster Verbrennungsofen</a:t>
            </a:r>
          </a:p>
          <a:p>
            <a:pPr>
              <a:lnSpc>
                <a:spcPct val="110000"/>
              </a:lnSpc>
            </a:pPr>
            <a:r>
              <a:rPr lang="de-CH" dirty="0">
                <a:ea typeface="Calibri" panose="020F0502020204030204" pitchFamily="34" charset="0"/>
              </a:rPr>
              <a:t>1976 Verbrennungsöfen 2 und 3</a:t>
            </a:r>
          </a:p>
          <a:p>
            <a:pPr>
              <a:lnSpc>
                <a:spcPct val="110000"/>
              </a:lnSpc>
            </a:pPr>
            <a:r>
              <a:rPr lang="de-CH" dirty="0">
                <a:ea typeface="Calibri" panose="020F0502020204030204" pitchFamily="34" charset="0"/>
              </a:rPr>
              <a:t>1992 Rauchgas-Waschanlage</a:t>
            </a:r>
          </a:p>
          <a:p>
            <a:pPr>
              <a:lnSpc>
                <a:spcPct val="110000"/>
              </a:lnSpc>
            </a:pPr>
            <a:r>
              <a:rPr lang="de-CH" dirty="0">
                <a:ea typeface="Calibri" panose="020F0502020204030204" pitchFamily="34" charset="0"/>
              </a:rPr>
              <a:t>1996 Ersatz Ofen 1</a:t>
            </a:r>
          </a:p>
          <a:p>
            <a:pPr>
              <a:lnSpc>
                <a:spcPct val="110000"/>
              </a:lnSpc>
            </a:pPr>
            <a:endParaRPr lang="de-CH" dirty="0">
              <a:ea typeface="Calibri" panose="020F0502020204030204" pitchFamily="34" charset="0"/>
            </a:endParaRPr>
          </a:p>
          <a:p>
            <a:pPr marL="0" indent="0">
              <a:lnSpc>
                <a:spcPct val="110000"/>
              </a:lnSpc>
              <a:buNone/>
              <a:tabLst>
                <a:tab pos="896938" algn="l"/>
              </a:tabLst>
            </a:pPr>
            <a:r>
              <a:rPr lang="de-CH" b="1" dirty="0">
                <a:ea typeface="Calibri" panose="020F0502020204030204" pitchFamily="34" charset="0"/>
              </a:rPr>
              <a:t>Früher: 	Reine Abfallverbrennung</a:t>
            </a:r>
          </a:p>
          <a:p>
            <a:pPr marL="0" indent="0">
              <a:lnSpc>
                <a:spcPct val="110000"/>
              </a:lnSpc>
              <a:buNone/>
              <a:tabLst>
                <a:tab pos="896938" algn="l"/>
              </a:tabLst>
            </a:pPr>
            <a:r>
              <a:rPr lang="de-CH" b="1" dirty="0">
                <a:ea typeface="Calibri" panose="020F0502020204030204" pitchFamily="34" charset="0"/>
              </a:rPr>
              <a:t>Heute:  	Ganzheitliche 	    	Ressourcenwirtschaft</a:t>
            </a:r>
            <a:endParaRPr lang="de-CH" dirty="0">
              <a:effectLst/>
              <a:ea typeface="Calibri" panose="020F0502020204030204" pitchFamily="34" charset="0"/>
            </a:endParaRPr>
          </a:p>
          <a:p>
            <a:pPr>
              <a:lnSpc>
                <a:spcPct val="110000"/>
              </a:lnSpc>
            </a:pP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B5862096-8D18-4AE1-A306-1EEB830E5F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000D35-D966-1247-9393-B9EFB552A7F1}" type="slidenum">
              <a:rPr kumimoji="0" lang="de-DE"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e-DE"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Grafik 5">
            <a:extLst>
              <a:ext uri="{FF2B5EF4-FFF2-40B4-BE49-F238E27FC236}">
                <a16:creationId xmlns:a16="http://schemas.microsoft.com/office/drawing/2014/main" id="{095AF79C-5D3E-B90B-7EA9-0BEACB79B5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68" t="2365" r="26176" b="1875"/>
          <a:stretch>
            <a:fillRect/>
          </a:stretch>
        </p:blipFill>
        <p:spPr>
          <a:xfrm>
            <a:off x="5154613" y="1066800"/>
            <a:ext cx="3570287" cy="3700463"/>
          </a:xfrm>
          <a:prstGeom prst="rect">
            <a:avLst/>
          </a:prstGeom>
        </p:spPr>
      </p:pic>
      <p:sp>
        <p:nvSpPr>
          <p:cNvPr id="5" name="Fußzeilenplatzhalter 4">
            <a:extLst>
              <a:ext uri="{FF2B5EF4-FFF2-40B4-BE49-F238E27FC236}">
                <a16:creationId xmlns:a16="http://schemas.microsoft.com/office/drawing/2014/main" id="{EF57F8C7-1F7E-7C51-42A8-5B5A414A3334}"/>
              </a:ext>
            </a:extLst>
          </p:cNvPr>
          <p:cNvSpPr>
            <a:spLocks noGrp="1"/>
          </p:cNvSpPr>
          <p:nvPr>
            <p:ph type="ftr" sz="quarter" idx="11"/>
          </p:nvPr>
        </p:nvSpPr>
        <p:spPr/>
        <p:txBody>
          <a:bodyPr/>
          <a:lstStyle/>
          <a:p>
            <a:r>
              <a:rPr lang="de-DE"/>
              <a:t>Infoveranstaltung Masterplan, 7. Mai 2026</a:t>
            </a:r>
          </a:p>
        </p:txBody>
      </p:sp>
    </p:spTree>
    <p:extLst>
      <p:ext uri="{BB962C8B-B14F-4D97-AF65-F5344CB8AC3E}">
        <p14:creationId xmlns:p14="http://schemas.microsoft.com/office/powerpoint/2010/main" val="1334329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324CC-4FAD-4FEC-ACC0-8F90BAD46CCA}"/>
              </a:ext>
            </a:extLst>
          </p:cNvPr>
          <p:cNvSpPr>
            <a:spLocks noGrp="1"/>
          </p:cNvSpPr>
          <p:nvPr>
            <p:ph type="title"/>
          </p:nvPr>
        </p:nvSpPr>
        <p:spPr>
          <a:xfrm>
            <a:off x="406738" y="227331"/>
            <a:ext cx="8303761" cy="619522"/>
          </a:xfrm>
        </p:spPr>
        <p:txBody>
          <a:bodyPr/>
          <a:lstStyle/>
          <a:p>
            <a:pPr>
              <a:lnSpc>
                <a:spcPct val="110000"/>
              </a:lnSpc>
            </a:pPr>
            <a:r>
              <a:rPr lang="de-CH" dirty="0"/>
              <a:t>Der Zweckverband KEZO</a:t>
            </a:r>
          </a:p>
        </p:txBody>
      </p:sp>
      <p:sp>
        <p:nvSpPr>
          <p:cNvPr id="3" name="Inhaltsplatzhalter 2">
            <a:extLst>
              <a:ext uri="{FF2B5EF4-FFF2-40B4-BE49-F238E27FC236}">
                <a16:creationId xmlns:a16="http://schemas.microsoft.com/office/drawing/2014/main" id="{A88DDCFE-2755-4A59-92CB-E086C8E64E41}"/>
              </a:ext>
            </a:extLst>
          </p:cNvPr>
          <p:cNvSpPr>
            <a:spLocks noGrp="1"/>
          </p:cNvSpPr>
          <p:nvPr>
            <p:ph idx="1"/>
          </p:nvPr>
        </p:nvSpPr>
        <p:spPr>
          <a:xfrm>
            <a:off x="419579" y="973897"/>
            <a:ext cx="4013600" cy="3878818"/>
          </a:xfrm>
        </p:spPr>
        <p:txBody>
          <a:bodyPr vert="horz" lIns="91440" tIns="45720" rIns="91440" bIns="45720" rtlCol="0" anchor="t">
            <a:noAutofit/>
          </a:bodyPr>
          <a:lstStyle/>
          <a:p>
            <a:pPr>
              <a:lnSpc>
                <a:spcPct val="110000"/>
              </a:lnSpc>
            </a:pPr>
            <a:r>
              <a:rPr lang="de-CH" dirty="0"/>
              <a:t>Die KEZO gehört 36 politischen Gemeinden im Zürcher Oberland inkl. Rapperswil-Jona.</a:t>
            </a:r>
          </a:p>
          <a:p>
            <a:pPr>
              <a:lnSpc>
                <a:spcPct val="110000"/>
              </a:lnSpc>
            </a:pPr>
            <a:endParaRPr lang="de-DE" dirty="0"/>
          </a:p>
          <a:p>
            <a:pPr>
              <a:lnSpc>
                <a:spcPct val="110000"/>
              </a:lnSpc>
            </a:pPr>
            <a:r>
              <a:rPr lang="de-DE" dirty="0"/>
              <a:t>Kernaufgabe ist es, Siedlungsabfälle zuverlässig bei minimalen Emissionen thermisch zu verwerten und dabei möglichst effizient Energie und Wertstoffe aus dem Abfall </a:t>
            </a:r>
            <a:r>
              <a:rPr lang="de-CH" dirty="0"/>
              <a:t>zurückzugewinnen.</a:t>
            </a:r>
          </a:p>
          <a:p>
            <a:pPr>
              <a:lnSpc>
                <a:spcPct val="110000"/>
              </a:lnSpc>
            </a:pPr>
            <a:endParaRPr lang="de-CH" sz="1600" dirty="0">
              <a:effectLst/>
              <a:ea typeface="Calibri" panose="020F0502020204030204" pitchFamily="34" charset="0"/>
            </a:endParaRPr>
          </a:p>
          <a:p>
            <a:pPr>
              <a:lnSpc>
                <a:spcPct val="110000"/>
              </a:lnSpc>
            </a:pP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B5862096-8D18-4AE1-A306-1EEB830E5F77}"/>
              </a:ext>
            </a:extLst>
          </p:cNvPr>
          <p:cNvSpPr>
            <a:spLocks noGrp="1"/>
          </p:cNvSpPr>
          <p:nvPr>
            <p:ph type="sldNum" sz="quarter" idx="12"/>
          </p:nvPr>
        </p:nvSpPr>
        <p:spPr/>
        <p:txBody>
          <a:bodyPr/>
          <a:lstStyle/>
          <a:p>
            <a:fld id="{F0000D35-D966-1247-9393-B9EFB552A7F1}" type="slidenum">
              <a:rPr lang="de-DE" smtClean="0"/>
              <a:pPr/>
              <a:t>9</a:t>
            </a:fld>
            <a:endParaRPr lang="de-DE"/>
          </a:p>
        </p:txBody>
      </p:sp>
      <p:pic>
        <p:nvPicPr>
          <p:cNvPr id="6" name="Grafik 5" descr="Image">
            <a:extLst>
              <a:ext uri="{FF2B5EF4-FFF2-40B4-BE49-F238E27FC236}">
                <a16:creationId xmlns:a16="http://schemas.microsoft.com/office/drawing/2014/main" id="{449B67B6-BD10-390D-AD48-CC60F174E38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78420" y="1059214"/>
            <a:ext cx="4946480" cy="3708049"/>
          </a:xfrm>
          <a:prstGeom prst="rect">
            <a:avLst/>
          </a:prstGeom>
          <a:noFill/>
          <a:ln>
            <a:noFill/>
          </a:ln>
        </p:spPr>
      </p:pic>
      <p:sp>
        <p:nvSpPr>
          <p:cNvPr id="5" name="Fußzeilenplatzhalter 4">
            <a:extLst>
              <a:ext uri="{FF2B5EF4-FFF2-40B4-BE49-F238E27FC236}">
                <a16:creationId xmlns:a16="http://schemas.microsoft.com/office/drawing/2014/main" id="{B8EDF2B7-5D2A-9D65-43C0-B58769857BC3}"/>
              </a:ext>
            </a:extLst>
          </p:cNvPr>
          <p:cNvSpPr>
            <a:spLocks noGrp="1"/>
          </p:cNvSpPr>
          <p:nvPr>
            <p:ph type="ftr" sz="quarter" idx="11"/>
          </p:nvPr>
        </p:nvSpPr>
        <p:spPr/>
        <p:txBody>
          <a:bodyPr/>
          <a:lstStyle/>
          <a:p>
            <a:r>
              <a:rPr lang="de-DE"/>
              <a:t>Infoveranstaltung Masterplan, 7. Mai 2026</a:t>
            </a:r>
          </a:p>
        </p:txBody>
      </p:sp>
    </p:spTree>
    <p:extLst>
      <p:ext uri="{BB962C8B-B14F-4D97-AF65-F5344CB8AC3E}">
        <p14:creationId xmlns:p14="http://schemas.microsoft.com/office/powerpoint/2010/main" val="369355577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6cb6a8-5fd3-4c47-9275-994c618fe09d">
      <Terms xmlns="http://schemas.microsoft.com/office/infopath/2007/PartnerControls"/>
    </lcf76f155ced4ddcb4097134ff3c332f>
    <TaxCatchAll xmlns="ca3fa344-e1db-4b2f-a9fc-0e05c31e895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EFD793BE3B0654589847B1D692BA0A3" ma:contentTypeVersion="16" ma:contentTypeDescription="Ein neues Dokument erstellen." ma:contentTypeScope="" ma:versionID="8d379520aef8a1718c865de5eefc8324">
  <xsd:schema xmlns:xsd="http://www.w3.org/2001/XMLSchema" xmlns:xs="http://www.w3.org/2001/XMLSchema" xmlns:p="http://schemas.microsoft.com/office/2006/metadata/properties" xmlns:ns2="686cb6a8-5fd3-4c47-9275-994c618fe09d" xmlns:ns3="ca3fa344-e1db-4b2f-a9fc-0e05c31e8955" targetNamespace="http://schemas.microsoft.com/office/2006/metadata/properties" ma:root="true" ma:fieldsID="c6e36c791c97410783271fa9775915fa" ns2:_="" ns3:_="">
    <xsd:import namespace="686cb6a8-5fd3-4c47-9275-994c618fe09d"/>
    <xsd:import namespace="ca3fa344-e1db-4b2f-a9fc-0e05c31e895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6cb6a8-5fd3-4c47-9275-994c618fe0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Bildmarkierungen" ma:readOnly="false" ma:fieldId="{5cf76f15-5ced-4ddc-b409-7134ff3c332f}" ma:taxonomyMulti="true" ma:sspId="83df29c6-2c14-4add-b705-29c6d73e526b"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3fa344-e1db-4b2f-a9fc-0e05c31e895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077c153-de4f-4f35-821d-6c6907ec0bb9}" ma:internalName="TaxCatchAll" ma:showField="CatchAllData" ma:web="ca3fa344-e1db-4b2f-a9fc-0e05c31e895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13353A-B73B-4033-B2D7-B447784238DB}">
  <ds:schemaRefs>
    <ds:schemaRef ds:uri="http://purl.org/dc/elements/1.1/"/>
    <ds:schemaRef ds:uri="http://www.w3.org/XML/1998/namespace"/>
    <ds:schemaRef ds:uri="http://schemas.microsoft.com/office/2006/documentManagement/types"/>
    <ds:schemaRef ds:uri="ca3fa344-e1db-4b2f-a9fc-0e05c31e8955"/>
    <ds:schemaRef ds:uri="686cb6a8-5fd3-4c47-9275-994c618fe09d"/>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7D41725-A28D-451A-B9FE-787C76991A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6cb6a8-5fd3-4c47-9275-994c618fe09d"/>
    <ds:schemaRef ds:uri="ca3fa344-e1db-4b2f-a9fc-0e05c31e89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A894D9-6FD4-4E4D-9643-6737EB46DD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2852</Words>
  <Application>Microsoft Macintosh PowerPoint</Application>
  <PresentationFormat>Bildschirmpräsentation (16:9)</PresentationFormat>
  <Paragraphs>616</Paragraphs>
  <Slides>56</Slides>
  <Notes>32</Notes>
  <HiddenSlides>3</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56</vt:i4>
      </vt:variant>
    </vt:vector>
  </HeadingPairs>
  <TitlesOfParts>
    <vt:vector size="61" baseType="lpstr">
      <vt:lpstr>Arial</vt:lpstr>
      <vt:lpstr>Calibri</vt:lpstr>
      <vt:lpstr>Calibri Light</vt:lpstr>
      <vt:lpstr>Wingdings</vt:lpstr>
      <vt:lpstr>Office</vt:lpstr>
      <vt:lpstr>PowerPoint-Präsentation</vt:lpstr>
      <vt:lpstr>Ziele des heutigen Abends</vt:lpstr>
      <vt:lpstr>Ablauf der Veranstaltung</vt:lpstr>
      <vt:lpstr>Referenten und Projektteam</vt:lpstr>
      <vt:lpstr>PowerPoint-Präsentation</vt:lpstr>
      <vt:lpstr>Abfall früher …</vt:lpstr>
      <vt:lpstr>… und heute</vt:lpstr>
      <vt:lpstr>Der Zweckverband KEZO</vt:lpstr>
      <vt:lpstr>Der Zweckverband KEZO</vt:lpstr>
      <vt:lpstr>Die KEZO heute</vt:lpstr>
      <vt:lpstr>Warum ein Ersatzneubau?</vt:lpstr>
      <vt:lpstr>Warum ein Ersatzneubau?</vt:lpstr>
      <vt:lpstr>PowerPoint-Präsentation</vt:lpstr>
      <vt:lpstr>Termine und Meilensteine</vt:lpstr>
      <vt:lpstr>Kennzahlen bestehende Anlage vs. Ersatzneubau</vt:lpstr>
      <vt:lpstr>Status Vorprojekt</vt:lpstr>
      <vt:lpstr>Status Vorprojekt</vt:lpstr>
      <vt:lpstr>Visualisierungen</vt:lpstr>
      <vt:lpstr>Visualisierungen</vt:lpstr>
      <vt:lpstr>Visualisierungen</vt:lpstr>
      <vt:lpstr>PowerPoint-Präsentation</vt:lpstr>
      <vt:lpstr>CO2-Abscheidung bei KVAs</vt:lpstr>
      <vt:lpstr>CO2-Abscheidung bei KVAs</vt:lpstr>
      <vt:lpstr>CO2-Abscheidung bei KVAs</vt:lpstr>
      <vt:lpstr>Warum CO2-Abscheidung bei KVAs?</vt:lpstr>
      <vt:lpstr>PowerPoint-Präsentation</vt:lpstr>
      <vt:lpstr>Fernwärme-Strategie der KEZO</vt:lpstr>
      <vt:lpstr>Fernwärme-Strategie der KEZO</vt:lpstr>
      <vt:lpstr>Fernwärme-Auskopplung bei der KEZO</vt:lpstr>
      <vt:lpstr>Fernwärme-Abnehmer</vt:lpstr>
      <vt:lpstr>Projekt «Fernwärme Rapperswil-Jona»</vt:lpstr>
      <vt:lpstr>PowerPoint-Präsentation</vt:lpstr>
      <vt:lpstr>Ausgangslage </vt:lpstr>
      <vt:lpstr>Vom Studienauftrag zum Bauprojekt </vt:lpstr>
      <vt:lpstr>Was ist der Studienauftrag? </vt:lpstr>
      <vt:lpstr>Was ist der Masterplan?</vt:lpstr>
      <vt:lpstr>Was ist der Masterplan?</vt:lpstr>
      <vt:lpstr>Leitsätze für die Zukunft der KEZO</vt:lpstr>
      <vt:lpstr>Leitsätze für die Zukunft der KEZO</vt:lpstr>
      <vt:lpstr>Masterplan: Bebauung und Nutzung</vt:lpstr>
      <vt:lpstr>Masterplan: Bebauung und Nutzung</vt:lpstr>
      <vt:lpstr>Masterplan: Verkehr und Erschliessung</vt:lpstr>
      <vt:lpstr>Verkehr und Erschliessung</vt:lpstr>
      <vt:lpstr>Masterplan: Natur und Umgebung</vt:lpstr>
      <vt:lpstr>Natur und Umgebung</vt:lpstr>
      <vt:lpstr>Die wichtigsten Ziele</vt:lpstr>
      <vt:lpstr>Umsetzung</vt:lpstr>
      <vt:lpstr>Umsetzung</vt:lpstr>
      <vt:lpstr>Umsetzung</vt:lpstr>
      <vt:lpstr>PowerPoint-Präsentation</vt:lpstr>
      <vt:lpstr>PowerPoint-Präsentation</vt:lpstr>
      <vt:lpstr>Termine und Meilensteine</vt:lpstr>
      <vt:lpstr>Bedeutung für die Bevölkerung</vt:lpstr>
      <vt:lpstr>Bedeutung für die Bevölkerung</vt:lpstr>
      <vt:lpstr>Danke für Ihre Aufmerksamkeit!</vt:lpstr>
      <vt:lpstr>Vorgezogene Arbeiten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Urs Dubs</dc:creator>
  <cp:lastModifiedBy>Stefan Jäggi, Leuzinger &amp; Benz</cp:lastModifiedBy>
  <cp:revision>693</cp:revision>
  <cp:lastPrinted>2026-05-07T14:36:37Z</cp:lastPrinted>
  <dcterms:created xsi:type="dcterms:W3CDTF">2021-09-30T11:37:48Z</dcterms:created>
  <dcterms:modified xsi:type="dcterms:W3CDTF">2026-05-07T15:55:45Z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0x010100FEFD793BE3B0654589847B1D692BA0A3</vt:lpwstr>
  </property>
</Properties>
</file>